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7924800" y="6324601"/>
            <a:ext cx="1066800" cy="304800"/>
          </a:xfrm>
        </p:spPr>
        <p:txBody>
          <a:bodyPr/>
          <a:lstStyle/>
          <a:p>
            <a:r>
              <a:rPr lang="en-US" dirty="0" smtClean="0"/>
              <a:t>Martin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9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4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ECBE7647-3CC1-4DB9-B90B-35CF9039C09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27FC70DC-1B6A-4E8D-9B1A-862AC70B74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ECBE7647-3CC1-4DB9-B90B-35CF9039C09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27FC70DC-1B6A-4E8D-9B1A-862AC70B7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ECBE7647-3CC1-4DB9-B90B-35CF9039C09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27FC70DC-1B6A-4E8D-9B1A-862AC70B7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9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ECBE7647-3CC1-4DB9-B90B-35CF9039C09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27FC70DC-1B6A-4E8D-9B1A-862AC70B74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ECBE7647-3CC1-4DB9-B90B-35CF9039C09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27FC70DC-1B6A-4E8D-9B1A-862AC70B74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ECBE7647-3CC1-4DB9-B90B-35CF9039C09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27FC70DC-1B6A-4E8D-9B1A-862AC70B74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ECBE7647-3CC1-4DB9-B90B-35CF9039C09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27FC70DC-1B6A-4E8D-9B1A-862AC70B74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  <a:prstGeom prst="rect">
            <a:avLst/>
          </a:prstGeom>
        </p:spPr>
        <p:txBody>
          <a:bodyPr/>
          <a:lstStyle/>
          <a:p>
            <a:fld id="{ECBE7647-3CC1-4DB9-B90B-35CF9039C09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27FC70DC-1B6A-4E8D-9B1A-862AC70B74B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ECBE7647-3CC1-4DB9-B90B-35CF9039C09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27FC70DC-1B6A-4E8D-9B1A-862AC70B7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077200" y="6324600"/>
            <a:ext cx="954024" cy="365125"/>
          </a:xfrm>
        </p:spPr>
        <p:txBody>
          <a:bodyPr/>
          <a:lstStyle/>
          <a:p>
            <a:r>
              <a:rPr lang="en-US" dirty="0" smtClean="0"/>
              <a:t>Martin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0" y="63246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Martin 2013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22" r:id="rId10"/>
    <p:sldLayoutId id="2147483721" r:id="rId11"/>
    <p:sldLayoutId id="2147483717" r:id="rId12"/>
    <p:sldLayoutId id="2147483718" r:id="rId13"/>
    <p:sldLayoutId id="2147483719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biomes&amp;source=images&amp;cd=&amp;cad=rja&amp;docid=Ewfl9ZEMnQH7_M&amp;tbnid=gGz77DvQYs4jnM:&amp;ved=0CAUQjRw&amp;url=http%3A%2F%2Fjaneconstant.tripod.com%2FBiomes.htm&amp;ei=vVI5UZfJDYST0QGnvICgBQ&amp;bvm=bv.43287494,d.dmQ&amp;psig=AFQjCNGoSK5NQFwO6Golf1JK5BagLYgDtw&amp;ust=136279735788095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niche+ecology+example&amp;source=images&amp;cd=&amp;cad=rja&amp;docid=sDH4Ov_Cx9xxFM&amp;tbnid=jdkItw20HFiVgM:&amp;ved=0CAUQjRw&amp;url=http%3A%2F%2Fscience.howstuffworks.com%2Flife%2Fevolution%2Fecological-niche.htm&amp;ei=LVY5UaCZKYyn0AGR4IGwBg&amp;bvm=bv.43287494,d.dmQ&amp;psig=AFQjCNFCWw4gSftfHSqhyPMeLQ0Ip__kZw&amp;ust=1362798458979249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permafrost&amp;source=images&amp;cd=&amp;cad=rja&amp;docid=3n8u5awCNFFpyM&amp;tbnid=pPndUIi7hFJ0QM:&amp;ved=0CAUQjRw&amp;url=http%3A%2F%2Fwww.wunderground.com%2Fwximage%2Fakalaska%2F15%3Fgallery%3D&amp;ei=gWE5UcimC7Os0AHc04DgCA&amp;psig=AFQjCNH1ZSYbZ2mz3QCcQQ6YMmuv__03fw&amp;ust=1362801330121624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tundra&amp;source=images&amp;cd=&amp;cad=rja&amp;docid=TLxy_BnihfujWM&amp;tbnid=NpZHiF5tL6IB0M:&amp;ved=0CAUQjRw&amp;url=http%3A%2F%2Fwww.bio.miami.edu%2Fdana%2Fdox%2Ftundra.html&amp;ei=eWM5Uc_eKKHt0gGjxICACg&amp;psig=AFQjCNGloDuSPPZXgT_HSRntTyTJTk4N7w&amp;ust=136280118985709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3352800"/>
            <a:ext cx="7543800" cy="2133600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TERRESTRIAL </a:t>
            </a:r>
            <a:r>
              <a:rPr lang="en-US" dirty="0">
                <a:solidFill>
                  <a:srgbClr val="002060"/>
                </a:solidFill>
              </a:rPr>
              <a:t>B</a:t>
            </a:r>
            <a:r>
              <a:rPr lang="en-US" dirty="0" smtClean="0">
                <a:solidFill>
                  <a:srgbClr val="002060"/>
                </a:solidFill>
              </a:rPr>
              <a:t>IOMES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410200"/>
            <a:ext cx="61722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Features and Creatures</a:t>
            </a:r>
            <a:endParaRPr lang="en-US" sz="32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 descr="http://t3.gstatic.com/images?q=tbn:ANd9GcQ81CCcSX3IgKWsqa08qkE9hPz86vzk_VWsrhZ9fgwkFw1znOJ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0" y="838200"/>
            <a:ext cx="4224528" cy="104546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Taiga comes from the </a:t>
            </a:r>
            <a:r>
              <a:rPr lang="en-US" b="1" dirty="0">
                <a:solidFill>
                  <a:srgbClr val="002060"/>
                </a:solidFill>
              </a:rPr>
              <a:t>Russian word for “forest”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Location: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1295400"/>
            <a:ext cx="2073348" cy="6553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Taiga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 descr="taiga_location_map0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6324600" cy="3722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668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038600" y="762000"/>
            <a:ext cx="4224528" cy="3102864"/>
          </a:xfrm>
        </p:spPr>
        <p:txBody>
          <a:bodyPr/>
          <a:lstStyle/>
          <a:p>
            <a:pPr lvl="0"/>
            <a:r>
              <a:rPr lang="en-US" sz="2400" b="1" u="sng" dirty="0">
                <a:solidFill>
                  <a:srgbClr val="002060"/>
                </a:solidFill>
              </a:rPr>
              <a:t>Cold</a:t>
            </a:r>
            <a:r>
              <a:rPr lang="en-US" sz="2400" dirty="0">
                <a:solidFill>
                  <a:srgbClr val="002060"/>
                </a:solidFill>
              </a:rPr>
              <a:t>: -40º C – 20º C (-22º F – 68º F)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u="sng" dirty="0">
                <a:solidFill>
                  <a:srgbClr val="002060"/>
                </a:solidFill>
              </a:rPr>
              <a:t>Moderate </a:t>
            </a:r>
            <a:r>
              <a:rPr lang="en-US" sz="2400" dirty="0">
                <a:solidFill>
                  <a:srgbClr val="002060"/>
                </a:solidFill>
              </a:rPr>
              <a:t>precipitation: 30-90 cm (12-33 in) precipitation, which falls mostly as </a:t>
            </a:r>
            <a:r>
              <a:rPr lang="en-US" sz="2400" b="1" u="sng" dirty="0">
                <a:solidFill>
                  <a:srgbClr val="002060"/>
                </a:solidFill>
              </a:rPr>
              <a:t>snow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u="sng" dirty="0">
                <a:solidFill>
                  <a:srgbClr val="002060"/>
                </a:solidFill>
              </a:rPr>
              <a:t>Coniferous forest</a:t>
            </a:r>
            <a:r>
              <a:rPr lang="en-US" sz="2400" dirty="0">
                <a:solidFill>
                  <a:srgbClr val="002060"/>
                </a:solidFill>
              </a:rPr>
              <a:t>: evergreen, cone-bearing trees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54480"/>
            <a:ext cx="3048000" cy="57912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Description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users.rcn.com/jkimball.ma.ultranet/BiologyPages/D/DaneTaig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8837"/>
            <a:ext cx="3733800" cy="409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6041180"/>
            <a:ext cx="201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Moose in the Taiga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5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14800" y="1219200"/>
            <a:ext cx="4224528" cy="3886200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b="1" u="sng" dirty="0">
                <a:solidFill>
                  <a:srgbClr val="002060"/>
                </a:solidFill>
              </a:rPr>
              <a:t>Largest</a:t>
            </a:r>
            <a:r>
              <a:rPr lang="en-US" sz="2400" dirty="0">
                <a:solidFill>
                  <a:srgbClr val="002060"/>
                </a:solidFill>
              </a:rPr>
              <a:t> terrestrial biome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Dense tree canopy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little </a:t>
            </a:r>
            <a:r>
              <a:rPr lang="en-US" sz="2400" b="1" u="sng" dirty="0">
                <a:solidFill>
                  <a:srgbClr val="002060"/>
                </a:solidFill>
              </a:rPr>
              <a:t>light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penentrates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b="1" u="sng" dirty="0">
                <a:solidFill>
                  <a:srgbClr val="002060"/>
                </a:solidFill>
              </a:rPr>
              <a:t>Poor soil</a:t>
            </a:r>
            <a:r>
              <a:rPr lang="en-US" sz="2400" dirty="0">
                <a:solidFill>
                  <a:srgbClr val="002060"/>
                </a:solidFill>
              </a:rPr>
              <a:t>; few nutrients, </a:t>
            </a:r>
            <a:r>
              <a:rPr lang="en-US" sz="2400" dirty="0" smtClean="0">
                <a:solidFill>
                  <a:srgbClr val="002060"/>
                </a:solidFill>
              </a:rPr>
              <a:t>acidic (from decaying needles)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b="1" u="sng" dirty="0">
                <a:solidFill>
                  <a:srgbClr val="002060"/>
                </a:solidFill>
              </a:rPr>
              <a:t>Defined seasons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dirty="0">
                <a:solidFill>
                  <a:srgbClr val="002060"/>
                </a:solidFill>
              </a:rPr>
              <a:t>especially,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cold, snowy winters and warm, humid summers</a:t>
            </a:r>
          </a:p>
          <a:p>
            <a:pPr lvl="0"/>
            <a:r>
              <a:rPr lang="en-US" sz="2400" b="1" u="sng" dirty="0">
                <a:solidFill>
                  <a:srgbClr val="002060"/>
                </a:solidFill>
              </a:rPr>
              <a:t>Harsh </a:t>
            </a:r>
            <a:r>
              <a:rPr lang="en-US" sz="2400" dirty="0">
                <a:solidFill>
                  <a:srgbClr val="002060"/>
                </a:solidFill>
              </a:rPr>
              <a:t>conditions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Few species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0"/>
            <a:ext cx="38862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Characteristics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www.imaggeo.net/thumb/YToyOntzOjM6InNyYyI7czozMjoidXBsb2Fkcy9waG90b2dyYXBocy9JTUdfMDYyMS5KUEciO3M6MToidyI7aTo1NzA7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670300" cy="274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4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43400" y="609600"/>
            <a:ext cx="4224528" cy="42458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100" b="1" u="sng" dirty="0">
                <a:solidFill>
                  <a:srgbClr val="002060"/>
                </a:solidFill>
              </a:rPr>
              <a:t>Thick cuticle</a:t>
            </a:r>
            <a:r>
              <a:rPr lang="en-US" sz="3100" b="1" dirty="0">
                <a:solidFill>
                  <a:srgbClr val="002060"/>
                </a:solidFill>
              </a:rPr>
              <a:t>: </a:t>
            </a:r>
            <a:r>
              <a:rPr lang="en-US" sz="3100" dirty="0" smtClean="0">
                <a:solidFill>
                  <a:srgbClr val="002060"/>
                </a:solidFill>
              </a:rPr>
              <a:t>Trees have long</a:t>
            </a:r>
            <a:r>
              <a:rPr lang="en-US" sz="3100" dirty="0">
                <a:solidFill>
                  <a:srgbClr val="002060"/>
                </a:solidFill>
              </a:rPr>
              <a:t>, thin waxy needles.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Wax protects from cold and dehydration</a:t>
            </a:r>
          </a:p>
          <a:p>
            <a:pPr lvl="0"/>
            <a:r>
              <a:rPr lang="en-US" sz="3100" b="1" u="sng" dirty="0">
                <a:solidFill>
                  <a:srgbClr val="002060"/>
                </a:solidFill>
              </a:rPr>
              <a:t>Evergreen</a:t>
            </a:r>
            <a:r>
              <a:rPr lang="en-US" sz="3100" b="1" dirty="0">
                <a:solidFill>
                  <a:srgbClr val="002060"/>
                </a:solidFill>
              </a:rPr>
              <a:t>: </a:t>
            </a:r>
            <a:r>
              <a:rPr lang="en-US" sz="3100" dirty="0" smtClean="0">
                <a:solidFill>
                  <a:srgbClr val="002060"/>
                </a:solidFill>
              </a:rPr>
              <a:t>Trees can </a:t>
            </a:r>
            <a:r>
              <a:rPr lang="en-US" sz="3100" dirty="0">
                <a:solidFill>
                  <a:srgbClr val="002060"/>
                </a:solidFill>
              </a:rPr>
              <a:t>begin photosynthesis as soon as weather warms</a:t>
            </a:r>
          </a:p>
          <a:p>
            <a:pPr lvl="0"/>
            <a:r>
              <a:rPr lang="en-US" sz="3100" b="1" u="sng" dirty="0">
                <a:solidFill>
                  <a:srgbClr val="002060"/>
                </a:solidFill>
              </a:rPr>
              <a:t>Dark needles</a:t>
            </a:r>
            <a:r>
              <a:rPr lang="en-US" sz="3100" u="sng" dirty="0">
                <a:solidFill>
                  <a:srgbClr val="002060"/>
                </a:solidFill>
              </a:rPr>
              <a:t>: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smtClean="0">
                <a:solidFill>
                  <a:srgbClr val="002060"/>
                </a:solidFill>
              </a:rPr>
              <a:t>Dark needles absorb </a:t>
            </a:r>
            <a:r>
              <a:rPr lang="en-US" sz="3100" dirty="0">
                <a:solidFill>
                  <a:srgbClr val="002060"/>
                </a:solidFill>
              </a:rPr>
              <a:t>heat</a:t>
            </a:r>
          </a:p>
          <a:p>
            <a:pPr lvl="0"/>
            <a:r>
              <a:rPr lang="en-US" sz="3100" dirty="0" smtClean="0">
                <a:solidFill>
                  <a:srgbClr val="002060"/>
                </a:solidFill>
              </a:rPr>
              <a:t>Trees grow</a:t>
            </a:r>
            <a:r>
              <a:rPr lang="en-US" sz="3100" b="1" u="sng" dirty="0" smtClean="0">
                <a:solidFill>
                  <a:srgbClr val="002060"/>
                </a:solidFill>
              </a:rPr>
              <a:t> </a:t>
            </a:r>
            <a:r>
              <a:rPr lang="en-US" sz="3100" b="1" u="sng" dirty="0">
                <a:solidFill>
                  <a:srgbClr val="002060"/>
                </a:solidFill>
              </a:rPr>
              <a:t>close together: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smtClean="0">
                <a:solidFill>
                  <a:srgbClr val="002060"/>
                </a:solidFill>
              </a:rPr>
              <a:t>this provides protection </a:t>
            </a:r>
            <a:r>
              <a:rPr lang="en-US" sz="3100" dirty="0">
                <a:solidFill>
                  <a:srgbClr val="002060"/>
                </a:solidFill>
              </a:rPr>
              <a:t>from cold and wind</a:t>
            </a:r>
          </a:p>
          <a:p>
            <a:pPr lvl="0"/>
            <a:r>
              <a:rPr lang="en-US" sz="3100" b="1" u="sng" dirty="0">
                <a:solidFill>
                  <a:srgbClr val="002060"/>
                </a:solidFill>
              </a:rPr>
              <a:t>Cone shaped</a:t>
            </a:r>
            <a:r>
              <a:rPr lang="en-US" sz="3100" b="1" dirty="0">
                <a:solidFill>
                  <a:srgbClr val="002060"/>
                </a:solidFill>
              </a:rPr>
              <a:t>: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smtClean="0">
                <a:solidFill>
                  <a:srgbClr val="002060"/>
                </a:solidFill>
              </a:rPr>
              <a:t>Trees shed </a:t>
            </a:r>
            <a:r>
              <a:rPr lang="en-US" sz="3100" dirty="0">
                <a:solidFill>
                  <a:srgbClr val="002060"/>
                </a:solidFill>
              </a:rPr>
              <a:t>snow to </a:t>
            </a:r>
            <a:r>
              <a:rPr lang="en-US" sz="3100" dirty="0" smtClean="0">
                <a:solidFill>
                  <a:srgbClr val="002060"/>
                </a:solidFill>
              </a:rPr>
              <a:t>prevent branches from </a:t>
            </a:r>
            <a:r>
              <a:rPr lang="en-US" sz="3100" dirty="0">
                <a:solidFill>
                  <a:srgbClr val="002060"/>
                </a:solidFill>
              </a:rPr>
              <a:t>breaking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54480"/>
            <a:ext cx="2762196" cy="13411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Survival: 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Plant Adaptations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 descr="w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5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62400" y="762000"/>
            <a:ext cx="4224528" cy="1426464"/>
          </a:xfrm>
        </p:spPr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</a:rPr>
              <a:t>Animals: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Many </a:t>
            </a:r>
            <a:r>
              <a:rPr lang="en-US" sz="2400" b="1" u="sng" dirty="0">
                <a:solidFill>
                  <a:srgbClr val="002060"/>
                </a:solidFill>
              </a:rPr>
              <a:t>predators 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b="1" u="sng" dirty="0">
                <a:solidFill>
                  <a:srgbClr val="002060"/>
                </a:solidFill>
              </a:rPr>
              <a:t>Migration </a:t>
            </a:r>
            <a:r>
              <a:rPr lang="en-US" sz="2400" dirty="0">
                <a:solidFill>
                  <a:srgbClr val="002060"/>
                </a:solidFill>
              </a:rPr>
              <a:t>(birds)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54480"/>
            <a:ext cx="2914596" cy="197946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Survival: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animal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Adaptations</a:t>
            </a:r>
            <a:endParaRPr lang="en-US" sz="2400" dirty="0"/>
          </a:p>
        </p:txBody>
      </p:sp>
      <p:pic>
        <p:nvPicPr>
          <p:cNvPr id="11266" name="Picture 2" descr="http://www.ticrk.ru/resources/7649-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31" y="3513712"/>
            <a:ext cx="2362200" cy="22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blueplanetbiomes.org/images/wolver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13712"/>
            <a:ext cx="198120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2.valdosta.edu/~ckbeck/moos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08069"/>
            <a:ext cx="2667000" cy="17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599" y="5693032"/>
            <a:ext cx="11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Wolverine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2503" y="4264911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Moose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4931" y="5877698"/>
            <a:ext cx="66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Wolf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274" name="Picture 10" descr="http://www.8thingstodo.com/wp-content/uploads/2013/01/Grizzly-Bear-in-the-Tai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768144"/>
            <a:ext cx="2635250" cy="14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55950" y="6255739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Grizzly (Brown) Bear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6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352800" y="685800"/>
            <a:ext cx="5638800" cy="5334000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Biome</a:t>
            </a:r>
            <a:r>
              <a:rPr lang="en-US" sz="2400" dirty="0">
                <a:solidFill>
                  <a:srgbClr val="002060"/>
                </a:solidFill>
              </a:rPr>
              <a:t>: areas of our planet with similar temperature, precipitation, flora (plants), and fauna (animals)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The earth has several </a:t>
            </a:r>
            <a:r>
              <a:rPr lang="en-US" sz="2400" b="1" u="sng" dirty="0">
                <a:solidFill>
                  <a:srgbClr val="002060"/>
                </a:solidFill>
              </a:rPr>
              <a:t>terrestrial</a:t>
            </a:r>
            <a:r>
              <a:rPr lang="en-US" sz="2400" dirty="0">
                <a:solidFill>
                  <a:srgbClr val="002060"/>
                </a:solidFill>
              </a:rPr>
              <a:t> (land) biomes and two </a:t>
            </a:r>
            <a:r>
              <a:rPr lang="en-US" sz="2400" b="1" u="sng" dirty="0">
                <a:solidFill>
                  <a:srgbClr val="002060"/>
                </a:solidFill>
              </a:rPr>
              <a:t>aquatic</a:t>
            </a:r>
            <a:r>
              <a:rPr lang="en-US" sz="2400" dirty="0">
                <a:solidFill>
                  <a:srgbClr val="002060"/>
                </a:solidFill>
              </a:rPr>
              <a:t> (water) </a:t>
            </a:r>
            <a:r>
              <a:rPr lang="en-US" sz="2400" dirty="0" smtClean="0">
                <a:solidFill>
                  <a:srgbClr val="002060"/>
                </a:solidFill>
              </a:rPr>
              <a:t>biomes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</a:p>
          <a:p>
            <a:r>
              <a:rPr lang="en-US" sz="2400" b="1" u="sng" dirty="0">
                <a:solidFill>
                  <a:srgbClr val="002060"/>
                </a:solidFill>
              </a:rPr>
              <a:t>Habitat</a:t>
            </a:r>
            <a:r>
              <a:rPr lang="en-US" sz="2400" dirty="0">
                <a:solidFill>
                  <a:srgbClr val="002060"/>
                </a:solidFill>
              </a:rPr>
              <a:t>: the </a:t>
            </a:r>
            <a:r>
              <a:rPr lang="en-US" sz="2400" b="1" u="sng" dirty="0">
                <a:solidFill>
                  <a:srgbClr val="002060"/>
                </a:solidFill>
              </a:rPr>
              <a:t>general area</a:t>
            </a:r>
            <a:r>
              <a:rPr lang="en-US" sz="2400" dirty="0">
                <a:solidFill>
                  <a:srgbClr val="002060"/>
                </a:solidFill>
              </a:rPr>
              <a:t> of a biome in which a particular plant or animal species </a:t>
            </a:r>
            <a:r>
              <a:rPr lang="en-US" sz="2400" dirty="0" smtClean="0">
                <a:solidFill>
                  <a:srgbClr val="002060"/>
                </a:solidFill>
              </a:rPr>
              <a:t>lives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</a:p>
          <a:p>
            <a:r>
              <a:rPr lang="en-US" sz="2400" b="1" u="sng" dirty="0">
                <a:solidFill>
                  <a:srgbClr val="002060"/>
                </a:solidFill>
              </a:rPr>
              <a:t>Niche</a:t>
            </a:r>
            <a:r>
              <a:rPr lang="en-US" sz="2400" dirty="0">
                <a:solidFill>
                  <a:srgbClr val="002060"/>
                </a:solidFill>
              </a:rPr>
              <a:t>: the </a:t>
            </a:r>
            <a:r>
              <a:rPr lang="en-US" sz="2400" b="1" u="sng" dirty="0">
                <a:solidFill>
                  <a:srgbClr val="002060"/>
                </a:solidFill>
              </a:rPr>
              <a:t>specific area </a:t>
            </a:r>
            <a:r>
              <a:rPr lang="en-US" sz="2400" dirty="0">
                <a:solidFill>
                  <a:srgbClr val="002060"/>
                </a:solidFill>
              </a:rPr>
              <a:t>of a habitat in which a particular plant or animal species lives.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Niches usually describe specific </a:t>
            </a:r>
            <a:r>
              <a:rPr lang="en-US" sz="2400" b="1" u="sng" dirty="0">
                <a:solidFill>
                  <a:srgbClr val="002060"/>
                </a:solidFill>
              </a:rPr>
              <a:t>food</a:t>
            </a:r>
            <a:r>
              <a:rPr lang="en-US" sz="2400" dirty="0">
                <a:solidFill>
                  <a:srgbClr val="002060"/>
                </a:solidFill>
              </a:rPr>
              <a:t> sources and specific </a:t>
            </a:r>
            <a:r>
              <a:rPr lang="en-US" sz="2400" b="1" u="sng" dirty="0">
                <a:solidFill>
                  <a:srgbClr val="002060"/>
                </a:solidFill>
              </a:rPr>
              <a:t>homes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398" y="1295400"/>
            <a:ext cx="2609070" cy="80772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Vocabulary to Learn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://static.ddmcdn.com/gif/leave-ecological-niche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8991"/>
            <a:ext cx="2646408" cy="176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638" y="4419600"/>
            <a:ext cx="27755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Galapagos ground finch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 is this bird’s niche?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sz="1100" dirty="0" smtClean="0">
                <a:solidFill>
                  <a:srgbClr val="002060"/>
                </a:solidFill>
              </a:rPr>
              <a:t>http://science.howstuffworks.com/life/evolution/ecological-niche.htm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43400" y="533400"/>
            <a:ext cx="4114800" cy="53230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earth is divided into </a:t>
            </a:r>
            <a:r>
              <a:rPr lang="en-US" sz="2400" b="1" u="sng" dirty="0">
                <a:solidFill>
                  <a:srgbClr val="002060"/>
                </a:solidFill>
              </a:rPr>
              <a:t>biomes</a:t>
            </a:r>
            <a:r>
              <a:rPr lang="en-US" sz="2400" dirty="0">
                <a:solidFill>
                  <a:srgbClr val="002060"/>
                </a:solidFill>
              </a:rPr>
              <a:t> which are divided into </a:t>
            </a:r>
            <a:r>
              <a:rPr lang="en-US" sz="2400" b="1" u="sng" dirty="0">
                <a:solidFill>
                  <a:srgbClr val="002060"/>
                </a:solidFill>
              </a:rPr>
              <a:t>habitats</a:t>
            </a:r>
            <a:r>
              <a:rPr lang="en-US" sz="2400" dirty="0">
                <a:solidFill>
                  <a:srgbClr val="002060"/>
                </a:solidFill>
              </a:rPr>
              <a:t> which are divided into </a:t>
            </a:r>
            <a:r>
              <a:rPr lang="en-US" sz="2400" b="1" u="sng" dirty="0">
                <a:solidFill>
                  <a:srgbClr val="002060"/>
                </a:solidFill>
              </a:rPr>
              <a:t>niches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 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Example: </a:t>
            </a:r>
            <a:r>
              <a:rPr lang="en-US" sz="2400" dirty="0" smtClean="0">
                <a:solidFill>
                  <a:srgbClr val="002060"/>
                </a:solidFill>
              </a:rPr>
              <a:t>This lark is </a:t>
            </a:r>
            <a:r>
              <a:rPr lang="en-US" sz="2400" dirty="0">
                <a:solidFill>
                  <a:srgbClr val="002060"/>
                </a:solidFill>
              </a:rPr>
              <a:t>a type of songbird. </a:t>
            </a:r>
            <a:r>
              <a:rPr lang="en-US" sz="2400" dirty="0" smtClean="0">
                <a:solidFill>
                  <a:srgbClr val="002060"/>
                </a:solidFill>
              </a:rPr>
              <a:t>Its </a:t>
            </a:r>
            <a:r>
              <a:rPr lang="en-US" sz="2400" b="1" u="sng" dirty="0">
                <a:solidFill>
                  <a:srgbClr val="002060"/>
                </a:solidFill>
              </a:rPr>
              <a:t>biome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is </a:t>
            </a:r>
            <a:r>
              <a:rPr lang="en-US" sz="2400" b="1" u="sng" dirty="0" smtClean="0">
                <a:solidFill>
                  <a:srgbClr val="002060"/>
                </a:solidFill>
              </a:rPr>
              <a:t>grassland</a:t>
            </a:r>
            <a:r>
              <a:rPr lang="en-US" sz="2400" dirty="0" smtClean="0">
                <a:solidFill>
                  <a:srgbClr val="002060"/>
                </a:solidFill>
              </a:rPr>
              <a:t>. Its </a:t>
            </a:r>
            <a:r>
              <a:rPr lang="en-US" sz="2400" b="1" u="sng" dirty="0">
                <a:solidFill>
                  <a:srgbClr val="002060"/>
                </a:solidFill>
              </a:rPr>
              <a:t>habitat</a:t>
            </a:r>
            <a:r>
              <a:rPr lang="en-US" sz="2400" dirty="0">
                <a:solidFill>
                  <a:srgbClr val="002060"/>
                </a:solidFill>
              </a:rPr>
              <a:t> is </a:t>
            </a:r>
            <a:r>
              <a:rPr lang="en-US" sz="2400" dirty="0" smtClean="0">
                <a:solidFill>
                  <a:srgbClr val="002060"/>
                </a:solidFill>
              </a:rPr>
              <a:t> open</a:t>
            </a:r>
            <a:r>
              <a:rPr lang="en-US" sz="2400" dirty="0">
                <a:solidFill>
                  <a:srgbClr val="002060"/>
                </a:solidFill>
              </a:rPr>
              <a:t>, grassy </a:t>
            </a:r>
            <a:r>
              <a:rPr lang="en-US" sz="2400" dirty="0" smtClean="0">
                <a:solidFill>
                  <a:srgbClr val="002060"/>
                </a:solidFill>
              </a:rPr>
              <a:t>areas of grasslands. Its </a:t>
            </a:r>
            <a:r>
              <a:rPr lang="en-US" sz="2400" b="1" u="sng" dirty="0">
                <a:solidFill>
                  <a:srgbClr val="002060"/>
                </a:solidFill>
              </a:rPr>
              <a:t>niche</a:t>
            </a:r>
            <a:r>
              <a:rPr lang="en-US" sz="2400" dirty="0">
                <a:solidFill>
                  <a:srgbClr val="002060"/>
                </a:solidFill>
              </a:rPr>
              <a:t> is </a:t>
            </a:r>
            <a:r>
              <a:rPr lang="en-US" sz="2400" dirty="0" smtClean="0">
                <a:solidFill>
                  <a:srgbClr val="002060"/>
                </a:solidFill>
              </a:rPr>
              <a:t>an area </a:t>
            </a:r>
            <a:r>
              <a:rPr lang="en-US" sz="2400" dirty="0">
                <a:solidFill>
                  <a:srgbClr val="002060"/>
                </a:solidFill>
              </a:rPr>
              <a:t>of </a:t>
            </a:r>
            <a:r>
              <a:rPr lang="en-US" sz="2400" dirty="0" smtClean="0">
                <a:solidFill>
                  <a:srgbClr val="002060"/>
                </a:solidFill>
              </a:rPr>
              <a:t>very short </a:t>
            </a:r>
            <a:r>
              <a:rPr lang="en-US" sz="2400" dirty="0">
                <a:solidFill>
                  <a:srgbClr val="002060"/>
                </a:solidFill>
              </a:rPr>
              <a:t>vegetation that </a:t>
            </a:r>
            <a:r>
              <a:rPr lang="en-US" sz="2400" dirty="0" smtClean="0">
                <a:solidFill>
                  <a:srgbClr val="002060"/>
                </a:solidFill>
              </a:rPr>
              <a:t>produces </a:t>
            </a:r>
            <a:r>
              <a:rPr lang="en-US" sz="2400" dirty="0">
                <a:solidFill>
                  <a:srgbClr val="002060"/>
                </a:solidFill>
              </a:rPr>
              <a:t>a lot of seeds.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7" y="1554480"/>
            <a:ext cx="2829051" cy="88392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Vocabulary to Learn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046" y="5105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</a:rPr>
              <a:t>http://www.greglasley.net/images/H/Horned-Lark-0003-GWL-05821.jpg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www.greglasley.net/images/H/Horned-Lark-0003-GWL-05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365499" cy="22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76470" y="838200"/>
            <a:ext cx="3995929" cy="10454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Tundra comes from the Finnish </a:t>
            </a:r>
            <a:r>
              <a:rPr lang="en-US" b="1" dirty="0">
                <a:solidFill>
                  <a:srgbClr val="002060"/>
                </a:solidFill>
              </a:rPr>
              <a:t>word </a:t>
            </a:r>
            <a:r>
              <a:rPr lang="en-US" b="1" dirty="0" smtClean="0">
                <a:solidFill>
                  <a:srgbClr val="002060"/>
                </a:solidFill>
              </a:rPr>
              <a:t>‘</a:t>
            </a:r>
            <a:r>
              <a:rPr lang="en-US" b="1" dirty="0" err="1" smtClean="0">
                <a:solidFill>
                  <a:srgbClr val="002060"/>
                </a:solidFill>
              </a:rPr>
              <a:t>tunturia</a:t>
            </a:r>
            <a:r>
              <a:rPr lang="en-US" b="1" dirty="0">
                <a:solidFill>
                  <a:srgbClr val="002060"/>
                </a:solidFill>
              </a:rPr>
              <a:t>” which means treeless plain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Location: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54480"/>
            <a:ext cx="2609796" cy="50292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Tundra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 descr="tundra_location_map0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6705599" cy="403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0" y="609600"/>
            <a:ext cx="4800600" cy="2667000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u="sng" dirty="0">
                <a:solidFill>
                  <a:srgbClr val="002060"/>
                </a:solidFill>
              </a:rPr>
              <a:t>Cold</a:t>
            </a:r>
            <a:r>
              <a:rPr lang="en-US" sz="2400" dirty="0">
                <a:solidFill>
                  <a:srgbClr val="002060"/>
                </a:solidFill>
              </a:rPr>
              <a:t>: -40º C – 10º C (-22º F – 50º F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u="sng" dirty="0">
                <a:solidFill>
                  <a:srgbClr val="002060"/>
                </a:solidFill>
              </a:rPr>
              <a:t>Dry</a:t>
            </a:r>
            <a:r>
              <a:rPr lang="en-US" sz="2400" dirty="0">
                <a:solidFill>
                  <a:srgbClr val="002060"/>
                </a:solidFill>
              </a:rPr>
              <a:t>: 15-25 cm (6-10 in) precipitation, which falls mostly as </a:t>
            </a:r>
            <a:r>
              <a:rPr lang="en-US" sz="2400" b="1" u="sng" dirty="0" smtClean="0">
                <a:solidFill>
                  <a:srgbClr val="002060"/>
                </a:solidFill>
              </a:rPr>
              <a:t>snow </a:t>
            </a:r>
            <a:r>
              <a:rPr lang="en-US" sz="2400" i="0" dirty="0" smtClean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002060"/>
                </a:solidFill>
              </a:rPr>
              <a:t>as dry as a desert</a:t>
            </a:r>
            <a:r>
              <a:rPr lang="en-US" sz="2400" i="0" dirty="0" smtClean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u="sng" dirty="0">
                <a:solidFill>
                  <a:srgbClr val="002060"/>
                </a:solidFill>
              </a:rPr>
              <a:t>Barren and harsh</a:t>
            </a:r>
            <a:r>
              <a:rPr lang="en-US" sz="2400" dirty="0">
                <a:solidFill>
                  <a:srgbClr val="002060"/>
                </a:solidFill>
              </a:rPr>
              <a:t>: no trees, little vegetation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54480"/>
            <a:ext cx="2914596" cy="5029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description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imgc.allpostersimages.com/images/P-473-488-90/64/6456/4VJH100Z/posters/patrick-endres-muskox-on-the-winter-tundra-ovibos-moschatus-alaska-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24482"/>
            <a:ext cx="3581400" cy="26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4495800"/>
            <a:ext cx="342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Musk Ox on the Tundra</a:t>
            </a:r>
          </a:p>
          <a:p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1000" dirty="0" smtClean="0">
                <a:solidFill>
                  <a:srgbClr val="002060"/>
                </a:solidFill>
              </a:rPr>
              <a:t>http://imgc.allpostersimages.com/images/P-473-488-90/64/6456/4VJH100Z/posters/patrick-endres-muskox-on-the-winter-tundra-ovibos-moschatus-alaska-usa.jpg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81400" y="386472"/>
            <a:ext cx="5334000" cy="3575928"/>
          </a:xfrm>
        </p:spPr>
        <p:txBody>
          <a:bodyPr>
            <a:normAutofit/>
          </a:bodyPr>
          <a:lstStyle/>
          <a:p>
            <a:pPr lvl="0"/>
            <a:r>
              <a:rPr lang="en-US" sz="2000" b="1" u="sng" dirty="0">
                <a:solidFill>
                  <a:srgbClr val="002060"/>
                </a:solidFill>
              </a:rPr>
              <a:t>Youngest biome</a:t>
            </a:r>
            <a:r>
              <a:rPr lang="en-US" sz="2000" dirty="0">
                <a:solidFill>
                  <a:srgbClr val="002060"/>
                </a:solidFill>
              </a:rPr>
              <a:t>: formed </a:t>
            </a:r>
            <a:r>
              <a:rPr lang="en-US" sz="2000" b="1" u="sng" dirty="0">
                <a:solidFill>
                  <a:srgbClr val="002060"/>
                </a:solidFill>
              </a:rPr>
              <a:t>10,000</a:t>
            </a:r>
            <a:r>
              <a:rPr lang="en-US" sz="2000" dirty="0">
                <a:solidFill>
                  <a:srgbClr val="002060"/>
                </a:solidFill>
              </a:rPr>
              <a:t> years ago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</a:rPr>
              <a:t>Almost all </a:t>
            </a:r>
            <a:r>
              <a:rPr lang="en-US" sz="2000" dirty="0" err="1">
                <a:solidFill>
                  <a:srgbClr val="002060"/>
                </a:solidFill>
              </a:rPr>
              <a:t>tundras</a:t>
            </a:r>
            <a:r>
              <a:rPr lang="en-US" sz="2000" dirty="0">
                <a:solidFill>
                  <a:srgbClr val="002060"/>
                </a:solidFill>
              </a:rPr>
              <a:t> are in the </a:t>
            </a:r>
            <a:r>
              <a:rPr lang="en-US" sz="2000" b="1" u="sng" dirty="0">
                <a:solidFill>
                  <a:srgbClr val="002060"/>
                </a:solidFill>
              </a:rPr>
              <a:t>Northern hemisphere</a:t>
            </a:r>
            <a:endParaRPr lang="en-US" sz="2000" dirty="0">
              <a:solidFill>
                <a:srgbClr val="002060"/>
              </a:solidFill>
            </a:endParaRPr>
          </a:p>
          <a:p>
            <a:pPr lvl="0"/>
            <a:r>
              <a:rPr lang="en-US" sz="2000" dirty="0">
                <a:solidFill>
                  <a:srgbClr val="002060"/>
                </a:solidFill>
              </a:rPr>
              <a:t>The </a:t>
            </a:r>
            <a:r>
              <a:rPr lang="en-US" sz="2000" b="1" u="sng" dirty="0">
                <a:solidFill>
                  <a:srgbClr val="002060"/>
                </a:solidFill>
              </a:rPr>
              <a:t>coldest</a:t>
            </a:r>
            <a:r>
              <a:rPr lang="en-US" sz="2000" dirty="0">
                <a:solidFill>
                  <a:srgbClr val="002060"/>
                </a:solidFill>
              </a:rPr>
              <a:t> and </a:t>
            </a:r>
            <a:r>
              <a:rPr lang="en-US" sz="2000" b="1" u="sng" dirty="0">
                <a:solidFill>
                  <a:srgbClr val="002060"/>
                </a:solidFill>
              </a:rPr>
              <a:t>driest</a:t>
            </a:r>
            <a:r>
              <a:rPr lang="en-US" sz="2000" dirty="0">
                <a:solidFill>
                  <a:srgbClr val="002060"/>
                </a:solidFill>
              </a:rPr>
              <a:t> biome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</a:rPr>
              <a:t>Two seasons: </a:t>
            </a:r>
            <a:r>
              <a:rPr lang="en-US" sz="2000" b="1" u="sng" dirty="0">
                <a:solidFill>
                  <a:srgbClr val="002060"/>
                </a:solidFill>
              </a:rPr>
              <a:t>winter</a:t>
            </a:r>
            <a:r>
              <a:rPr lang="en-US" sz="2000" dirty="0">
                <a:solidFill>
                  <a:srgbClr val="002060"/>
                </a:solidFill>
              </a:rPr>
              <a:t> (long) and </a:t>
            </a:r>
            <a:r>
              <a:rPr lang="en-US" sz="2000" b="1" u="sng" dirty="0">
                <a:solidFill>
                  <a:srgbClr val="002060"/>
                </a:solidFill>
              </a:rPr>
              <a:t>summer</a:t>
            </a:r>
            <a:r>
              <a:rPr lang="en-US" sz="2000" dirty="0">
                <a:solidFill>
                  <a:srgbClr val="002060"/>
                </a:solidFill>
              </a:rPr>
              <a:t> (short)</a:t>
            </a:r>
          </a:p>
          <a:p>
            <a:pPr lvl="0"/>
            <a:r>
              <a:rPr lang="en-US" sz="2000" b="1" u="sng" dirty="0">
                <a:solidFill>
                  <a:srgbClr val="002060"/>
                </a:solidFill>
              </a:rPr>
              <a:t>Permafrost</a:t>
            </a:r>
            <a:r>
              <a:rPr lang="en-US" sz="2000" dirty="0">
                <a:solidFill>
                  <a:srgbClr val="002060"/>
                </a:solidFill>
              </a:rPr>
              <a:t>: ground is permanently frozen 25-100 cm (10 in to 3 </a:t>
            </a:r>
            <a:r>
              <a:rPr lang="en-US" sz="2000" dirty="0" err="1">
                <a:solidFill>
                  <a:srgbClr val="002060"/>
                </a:solidFill>
              </a:rPr>
              <a:t>ft</a:t>
            </a:r>
            <a:r>
              <a:rPr lang="en-US" sz="2000" dirty="0">
                <a:solidFill>
                  <a:srgbClr val="002060"/>
                </a:solidFill>
              </a:rPr>
              <a:t>) down</a:t>
            </a:r>
          </a:p>
          <a:p>
            <a:pPr lvl="0"/>
            <a:r>
              <a:rPr lang="en-US" sz="2000" b="1" u="sng" dirty="0">
                <a:solidFill>
                  <a:srgbClr val="002060"/>
                </a:solidFill>
              </a:rPr>
              <a:t>Little biodiversity</a:t>
            </a:r>
            <a:r>
              <a:rPr lang="en-US" sz="2000" dirty="0">
                <a:solidFill>
                  <a:srgbClr val="002060"/>
                </a:solidFill>
              </a:rPr>
              <a:t>: 1,700 species of plants, 48 species of land mammals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94" y="1066800"/>
            <a:ext cx="3557451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characteristics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photos-of.net/wp-content/uploads/2012/02/photo-of-a-best-tund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91057"/>
            <a:ext cx="4495800" cy="25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2187" y="4419600"/>
            <a:ext cx="3347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No trees</a:t>
            </a:r>
            <a:r>
              <a:rPr lang="en-US" dirty="0" smtClean="0">
                <a:solidFill>
                  <a:srgbClr val="002060"/>
                </a:solidFill>
              </a:rPr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</a:rPr>
              <a:t>Growing season very short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</a:rPr>
              <a:t>Permafrost prevents tree roots from growing deep in soil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10454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 ground remains permanently frozen all year long. Only the top few feet thaw in summer!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600200"/>
            <a:ext cx="3048000" cy="5029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Permafrost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icons-ak.wunderground.com/data/wximagenew/a/akalaska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409950" y="3962400"/>
            <a:ext cx="443865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7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105400" y="838200"/>
            <a:ext cx="3462528" cy="5410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b="1" u="sng" dirty="0">
                <a:solidFill>
                  <a:srgbClr val="002060"/>
                </a:solidFill>
              </a:rPr>
              <a:t>Low-growing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b="1" u="sng" dirty="0">
                <a:solidFill>
                  <a:srgbClr val="002060"/>
                </a:solidFill>
              </a:rPr>
              <a:t>Red or dark leaves</a:t>
            </a:r>
            <a:r>
              <a:rPr lang="en-US" sz="2400" dirty="0">
                <a:solidFill>
                  <a:srgbClr val="002060"/>
                </a:solidFill>
              </a:rPr>
              <a:t>: absorbs heat</a:t>
            </a:r>
          </a:p>
          <a:p>
            <a:pPr lvl="0"/>
            <a:r>
              <a:rPr lang="en-US" sz="2400" b="1" u="sng" dirty="0">
                <a:solidFill>
                  <a:srgbClr val="002060"/>
                </a:solidFill>
              </a:rPr>
              <a:t>Tightly clumped</a:t>
            </a:r>
            <a:r>
              <a:rPr lang="en-US" sz="2400" b="1" dirty="0">
                <a:solidFill>
                  <a:srgbClr val="002060"/>
                </a:solidFill>
              </a:rPr>
              <a:t> “cushion plants”: </a:t>
            </a:r>
            <a:r>
              <a:rPr lang="en-US" sz="2400" dirty="0">
                <a:solidFill>
                  <a:srgbClr val="002060"/>
                </a:solidFill>
              </a:rPr>
              <a:t>protects from </a:t>
            </a:r>
            <a:r>
              <a:rPr lang="en-US" sz="2400" dirty="0" smtClean="0">
                <a:solidFill>
                  <a:srgbClr val="002060"/>
                </a:solidFill>
              </a:rPr>
              <a:t>cold</a:t>
            </a:r>
          </a:p>
          <a:p>
            <a:pPr lvl="0"/>
            <a:endParaRPr lang="en-US" sz="2400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NOTE: the Tundra has a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fragile </a:t>
            </a:r>
            <a:r>
              <a:rPr lang="en-US" sz="2400" dirty="0">
                <a:solidFill>
                  <a:srgbClr val="002060"/>
                </a:solidFill>
              </a:rPr>
              <a:t>e</a:t>
            </a:r>
            <a:r>
              <a:rPr lang="en-US" sz="2400" dirty="0" smtClean="0">
                <a:solidFill>
                  <a:srgbClr val="002060"/>
                </a:solidFill>
              </a:rPr>
              <a:t>cosystem</a:t>
            </a:r>
          </a:p>
          <a:p>
            <a:pPr lvl="0">
              <a:lnSpc>
                <a:spcPct val="11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Because the growing season is so short, a plant six inches high could be 30 years old!</a:t>
            </a:r>
          </a:p>
          <a:p>
            <a:pPr lvl="0">
              <a:lnSpc>
                <a:spcPct val="11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If these plants are destroyed, regrowth would require decades </a:t>
            </a:r>
          </a:p>
          <a:p>
            <a:pPr lvl="0"/>
            <a:endParaRPr lang="en-US" sz="2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417" y="304800"/>
            <a:ext cx="2838396" cy="118872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Survival: 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Plant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Adaptations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www.bio.miami.edu/dana/pix/tund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4" y="3505200"/>
            <a:ext cx="4114800" cy="277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bgnet.net/sets/tundra/plants/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199"/>
            <a:ext cx="2456001" cy="164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86200" y="762000"/>
            <a:ext cx="4224528" cy="1350264"/>
          </a:xfrm>
        </p:spPr>
        <p:txBody>
          <a:bodyPr/>
          <a:lstStyle/>
          <a:p>
            <a:pPr lvl="0"/>
            <a:r>
              <a:rPr lang="en-US" b="1" u="sng" dirty="0">
                <a:solidFill>
                  <a:srgbClr val="002060"/>
                </a:solidFill>
              </a:rPr>
              <a:t>Thick fur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often with undercoat</a:t>
            </a:r>
          </a:p>
          <a:p>
            <a:pPr lvl="0"/>
            <a:r>
              <a:rPr lang="en-US" b="1" u="sng" dirty="0">
                <a:solidFill>
                  <a:srgbClr val="002060"/>
                </a:solidFill>
              </a:rPr>
              <a:t>Camouflage</a:t>
            </a:r>
            <a:r>
              <a:rPr lang="en-US" dirty="0">
                <a:solidFill>
                  <a:srgbClr val="002060"/>
                </a:solidFill>
              </a:rPr>
              <a:t>: white in winter &amp; darker in summer</a:t>
            </a:r>
          </a:p>
          <a:p>
            <a:pPr lvl="0"/>
            <a:r>
              <a:rPr lang="en-US" b="1" u="sng" dirty="0">
                <a:solidFill>
                  <a:srgbClr val="002060"/>
                </a:solidFill>
              </a:rPr>
              <a:t>Migration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b="1" u="sng" dirty="0">
                <a:solidFill>
                  <a:srgbClr val="002060"/>
                </a:solidFill>
              </a:rPr>
              <a:t>Hibernation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990600"/>
            <a:ext cx="2819400" cy="118872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Survival: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animal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Adaptations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8194" name="Picture 2" descr="http://img.ehowcdn.com/article-new/ehow/images/a08/6h/e3/animals-inhabit-polar-tundra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19" y="4851577"/>
            <a:ext cx="2395081" cy="159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onsmaps.com/clickphotos/musk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9902"/>
            <a:ext cx="2743200" cy="21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atic.ddmcdn.com/gif/animal-migration-carib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04" y="2278162"/>
            <a:ext cx="3992296" cy="26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firstchoicehunting.com/images/400x240/majestic-caribo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124413"/>
            <a:ext cx="2209801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421211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Musk Ox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918" y="6407463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Arctic Fox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504" y="49646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Caribou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149</TotalTime>
  <Words>509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Tradeshow</vt:lpstr>
      <vt:lpstr>TERRESTRIAL BIOMES</vt:lpstr>
      <vt:lpstr>Vocabulary to Learn</vt:lpstr>
      <vt:lpstr>Vocabulary to Learn</vt:lpstr>
      <vt:lpstr>Tundra </vt:lpstr>
      <vt:lpstr>description</vt:lpstr>
      <vt:lpstr>characteristics</vt:lpstr>
      <vt:lpstr>Permafrost</vt:lpstr>
      <vt:lpstr>Survival:  Plant Adaptations </vt:lpstr>
      <vt:lpstr>Survival:  animal Adaptations </vt:lpstr>
      <vt:lpstr>Taiga</vt:lpstr>
      <vt:lpstr>Description</vt:lpstr>
      <vt:lpstr>Characteristics</vt:lpstr>
      <vt:lpstr>Survival:  Plant Adaptations</vt:lpstr>
      <vt:lpstr>Survival:  animal Adaptations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TERRESTRIAL BIOMES</dc:title>
  <dc:creator>Windows User</dc:creator>
  <cp:lastModifiedBy>Windows User</cp:lastModifiedBy>
  <cp:revision>27</cp:revision>
  <dcterms:created xsi:type="dcterms:W3CDTF">2013-03-08T02:40:45Z</dcterms:created>
  <dcterms:modified xsi:type="dcterms:W3CDTF">2013-03-08T05:10:11Z</dcterms:modified>
</cp:coreProperties>
</file>