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7" r:id="rId2"/>
    <p:sldId id="278" r:id="rId3"/>
    <p:sldId id="258" r:id="rId4"/>
    <p:sldId id="279" r:id="rId5"/>
    <p:sldId id="259" r:id="rId6"/>
    <p:sldId id="261" r:id="rId7"/>
    <p:sldId id="262" r:id="rId8"/>
    <p:sldId id="263" r:id="rId9"/>
    <p:sldId id="280" r:id="rId10"/>
    <p:sldId id="264" r:id="rId11"/>
    <p:sldId id="265" r:id="rId12"/>
    <p:sldId id="266" r:id="rId13"/>
    <p:sldId id="267" r:id="rId14"/>
    <p:sldId id="281" r:id="rId15"/>
    <p:sldId id="268" r:id="rId16"/>
    <p:sldId id="269" r:id="rId17"/>
    <p:sldId id="271" r:id="rId18"/>
    <p:sldId id="282" r:id="rId19"/>
    <p:sldId id="283" r:id="rId20"/>
    <p:sldId id="273"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545579-B41C-4C8F-AA17-8B26B39E453F}" type="datetimeFigureOut">
              <a:rPr lang="en-US" smtClean="0"/>
              <a:pPr/>
              <a:t>3/26/2013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818425-B2FB-4DFA-9764-7A216E86475C}" type="slidenum">
              <a:rPr lang="en-US" smtClean="0"/>
              <a:pPr/>
              <a:t>‹#›</a:t>
            </a:fld>
            <a:endParaRPr lang="en-US"/>
          </a:p>
        </p:txBody>
      </p:sp>
    </p:spTree>
    <p:extLst>
      <p:ext uri="{BB962C8B-B14F-4D97-AF65-F5344CB8AC3E}">
        <p14:creationId xmlns:p14="http://schemas.microsoft.com/office/powerpoint/2010/main" val="28518645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832F59-7638-45E3-BA48-7D5CB05BE980}"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2A971-2287-4607-9B09-7667537A28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32F59-7638-45E3-BA48-7D5CB05BE980}"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2A971-2287-4607-9B09-7667537A28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32F59-7638-45E3-BA48-7D5CB05BE980}"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2A971-2287-4607-9B09-7667537A28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64BC688-43E8-469F-B78F-E71BBA05F2B4}" type="datetime1">
              <a:rPr lang="en-US"/>
              <a:pPr/>
              <a:t>3/26/2013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8E0764-5F85-4B2D-8BD8-6C451A28BCE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32F59-7638-45E3-BA48-7D5CB05BE980}"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2A971-2287-4607-9B09-7667537A28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832F59-7638-45E3-BA48-7D5CB05BE980}"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2A971-2287-4607-9B09-7667537A28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832F59-7638-45E3-BA48-7D5CB05BE980}" type="datetimeFigureOut">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2A971-2287-4607-9B09-7667537A28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832F59-7638-45E3-BA48-7D5CB05BE980}" type="datetimeFigureOut">
              <a:rPr lang="en-US" smtClean="0"/>
              <a:pPr/>
              <a:t>3/26/2013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2A971-2287-4607-9B09-7667537A28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832F59-7638-45E3-BA48-7D5CB05BE980}" type="datetimeFigureOut">
              <a:rPr lang="en-US" smtClean="0"/>
              <a:pPr/>
              <a:t>3/26/2013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2A971-2287-4607-9B09-7667537A28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32F59-7638-45E3-BA48-7D5CB05BE980}" type="datetimeFigureOut">
              <a:rPr lang="en-US" smtClean="0"/>
              <a:pPr/>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2A971-2287-4607-9B09-7667537A28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32F59-7638-45E3-BA48-7D5CB05BE980}" type="datetimeFigureOut">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2A971-2287-4607-9B09-7667537A28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32F59-7638-45E3-BA48-7D5CB05BE980}" type="datetimeFigureOut">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2A971-2287-4607-9B09-7667537A28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32F59-7638-45E3-BA48-7D5CB05BE980}" type="datetimeFigureOut">
              <a:rPr lang="en-US" smtClean="0"/>
              <a:pPr/>
              <a:t>3/26/2013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2A971-2287-4607-9B09-7667537A28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allpapersforyou.info/Travel/7%20Pools%20of%20Oheo,%20Maui,%20Hawaii.jpg"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ww.physicalgeography.net/" TargetMode="External"/><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pic>
        <p:nvPicPr>
          <p:cNvPr id="14339" name="Picture 7" descr="C:\Users\Alex\Desktop\Send Back to FTP\LO stills - splash screens\BIO10NAE_24_CTBG.jpg"/>
          <p:cNvPicPr>
            <a:picLocks noChangeAspect="1" noChangeArrowheads="1"/>
          </p:cNvPicPr>
          <p:nvPr/>
        </p:nvPicPr>
        <p:blipFill>
          <a:blip r:embed="rId2" cstate="print"/>
          <a:srcRect/>
          <a:stretch>
            <a:fillRect/>
          </a:stretch>
        </p:blipFill>
        <p:spPr bwMode="auto">
          <a:xfrm>
            <a:off x="228600" y="198438"/>
            <a:ext cx="4954588" cy="6354762"/>
          </a:xfrm>
          <a:prstGeom prst="rect">
            <a:avLst/>
          </a:prstGeom>
          <a:noFill/>
          <a:ln w="9525">
            <a:noFill/>
            <a:miter lim="800000"/>
            <a:headEnd/>
            <a:tailEnd/>
          </a:ln>
        </p:spPr>
      </p:pic>
      <p:sp>
        <p:nvSpPr>
          <p:cNvPr id="4" name="Text Placeholder 2"/>
          <p:cNvSpPr>
            <a:spLocks noGrp="1"/>
          </p:cNvSpPr>
          <p:nvPr>
            <p:ph type="ctrTitle"/>
          </p:nvPr>
        </p:nvSpPr>
        <p:spPr>
          <a:xfrm>
            <a:off x="5181600" y="2133600"/>
            <a:ext cx="3962400" cy="1447800"/>
          </a:xfrm>
        </p:spPr>
        <p:txBody>
          <a:bodyPr>
            <a:normAutofit/>
          </a:bodyPr>
          <a:lstStyle/>
          <a:p>
            <a:pPr eaLnBrk="1" hangingPunct="1"/>
            <a:r>
              <a:rPr lang="en-US" sz="3600" b="1" smtClean="0">
                <a:solidFill>
                  <a:schemeClr val="accent1"/>
                </a:solidFill>
                <a:effectLst>
                  <a:outerShdw blurRad="38100" dist="38100" dir="2700000" algn="tl">
                    <a:srgbClr val="C0C0C0"/>
                  </a:outerShdw>
                </a:effectLst>
                <a:latin typeface="Arial" charset="0"/>
                <a:cs typeface="Arial" charset="0"/>
              </a:rPr>
              <a:t>Lesson Overview</a:t>
            </a:r>
          </a:p>
        </p:txBody>
      </p:sp>
      <p:sp>
        <p:nvSpPr>
          <p:cNvPr id="3" name="Subtitle 2"/>
          <p:cNvSpPr>
            <a:spLocks noGrp="1"/>
          </p:cNvSpPr>
          <p:nvPr>
            <p:ph type="subTitle" idx="1"/>
          </p:nvPr>
        </p:nvSpPr>
        <p:spPr>
          <a:xfrm>
            <a:off x="5029200" y="3219450"/>
            <a:ext cx="4267200" cy="1047750"/>
          </a:xfrm>
        </p:spPr>
        <p:txBody>
          <a:bodyPr>
            <a:normAutofit/>
          </a:bodyPr>
          <a:lstStyle/>
          <a:p>
            <a:pPr eaLnBrk="1" hangingPunct="1"/>
            <a:r>
              <a:rPr lang="en-US" b="1" dirty="0" smtClean="0">
                <a:solidFill>
                  <a:schemeClr val="tx1"/>
                </a:solidFill>
                <a:effectLst>
                  <a:outerShdw blurRad="38100" dist="38100" dir="2700000" algn="tl">
                    <a:srgbClr val="C0C0C0"/>
                  </a:outerShdw>
                </a:effectLst>
                <a:latin typeface="Arial" charset="0"/>
                <a:cs typeface="Arial" charset="0"/>
              </a:rPr>
              <a:t>Succession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smtClean="0">
                <a:solidFill>
                  <a:srgbClr val="3366FF"/>
                </a:solidFill>
                <a:latin typeface="Arial" charset="0"/>
                <a:cs typeface="Arial" charset="0"/>
              </a:rPr>
              <a:t>Primary Succession  </a:t>
            </a:r>
          </a:p>
        </p:txBody>
      </p:sp>
      <p:sp>
        <p:nvSpPr>
          <p:cNvPr id="21507" name="Text Placeholder 2"/>
          <p:cNvSpPr>
            <a:spLocks noGrp="1"/>
          </p:cNvSpPr>
          <p:nvPr>
            <p:ph type="body" idx="1"/>
          </p:nvPr>
        </p:nvSpPr>
        <p:spPr>
          <a:xfrm>
            <a:off x="457200" y="1600201"/>
            <a:ext cx="8229600" cy="2514600"/>
          </a:xfrm>
        </p:spPr>
        <p:txBody>
          <a:bodyPr/>
          <a:lstStyle/>
          <a:p>
            <a:pPr lvl="1"/>
            <a:r>
              <a:rPr lang="en-US" dirty="0" smtClean="0">
                <a:latin typeface="Arial" charset="0"/>
                <a:cs typeface="Arial" charset="0"/>
              </a:rPr>
              <a:t>The first species to colonize barren areas are called </a:t>
            </a:r>
            <a:r>
              <a:rPr lang="en-US" b="1" u="sng" dirty="0" smtClean="0">
                <a:latin typeface="Arial" charset="0"/>
                <a:cs typeface="Arial" charset="0"/>
              </a:rPr>
              <a:t>pioneer species</a:t>
            </a:r>
            <a:r>
              <a:rPr lang="en-US" b="1" dirty="0" smtClean="0">
                <a:latin typeface="Arial" charset="0"/>
                <a:cs typeface="Arial" charset="0"/>
              </a:rPr>
              <a:t>. </a:t>
            </a:r>
          </a:p>
          <a:p>
            <a:pPr lvl="1"/>
            <a:r>
              <a:rPr lang="en-US" dirty="0" smtClean="0">
                <a:latin typeface="Arial" charset="0"/>
                <a:cs typeface="Arial" charset="0"/>
              </a:rPr>
              <a:t>One ecological pioneer that grows on bare rock is </a:t>
            </a:r>
            <a:r>
              <a:rPr lang="en-US" b="1" u="sng" dirty="0" smtClean="0">
                <a:latin typeface="Arial" charset="0"/>
                <a:cs typeface="Arial" charset="0"/>
              </a:rPr>
              <a:t>lichen</a:t>
            </a:r>
            <a:r>
              <a:rPr lang="en-US" dirty="0" smtClean="0">
                <a:latin typeface="Arial" charset="0"/>
                <a:cs typeface="Arial" charset="0"/>
              </a:rPr>
              <a:t>—a symbiosis between a fungus and an alga. (</a:t>
            </a:r>
            <a:r>
              <a:rPr lang="en-US" b="1" u="sng" dirty="0" smtClean="0">
                <a:latin typeface="Arial" charset="0"/>
                <a:cs typeface="Arial" charset="0"/>
              </a:rPr>
              <a:t>mutualism</a:t>
            </a:r>
            <a:r>
              <a:rPr lang="en-US" dirty="0" smtClean="0">
                <a:latin typeface="Arial" charset="0"/>
                <a:cs typeface="Arial" charset="0"/>
              </a:rPr>
              <a:t>)</a:t>
            </a:r>
          </a:p>
        </p:txBody>
      </p:sp>
      <p:pic>
        <p:nvPicPr>
          <p:cNvPr id="21508" name="Picture 2" descr="C:\Users\Alex\Desktop\Batch 4\Art\Art 3_18_09+\BIO10NAE_02_04_04_005_LRIM_03.png"/>
          <p:cNvPicPr>
            <a:picLocks noChangeAspect="1" noChangeArrowheads="1"/>
          </p:cNvPicPr>
          <p:nvPr/>
        </p:nvPicPr>
        <p:blipFill>
          <a:blip r:embed="rId2" cstate="print"/>
          <a:srcRect/>
          <a:stretch>
            <a:fillRect/>
          </a:stretch>
        </p:blipFill>
        <p:spPr bwMode="auto">
          <a:xfrm>
            <a:off x="0" y="4191000"/>
            <a:ext cx="9142413" cy="2286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dirty="0" smtClean="0">
                <a:solidFill>
                  <a:srgbClr val="3366FF"/>
                </a:solidFill>
                <a:latin typeface="Arial" charset="0"/>
                <a:cs typeface="Arial" charset="0"/>
              </a:rPr>
              <a:t>Primary Succession  </a:t>
            </a:r>
          </a:p>
        </p:txBody>
      </p:sp>
      <p:sp>
        <p:nvSpPr>
          <p:cNvPr id="22531" name="Text Placeholder 2"/>
          <p:cNvSpPr>
            <a:spLocks noGrp="1"/>
          </p:cNvSpPr>
          <p:nvPr>
            <p:ph type="body" idx="1"/>
          </p:nvPr>
        </p:nvSpPr>
        <p:spPr>
          <a:xfrm>
            <a:off x="457200" y="1600201"/>
            <a:ext cx="8229600" cy="2590800"/>
          </a:xfrm>
        </p:spPr>
        <p:txBody>
          <a:bodyPr>
            <a:normAutofit fontScale="92500" lnSpcReduction="20000"/>
          </a:bodyPr>
          <a:lstStyle/>
          <a:p>
            <a:pPr lvl="1"/>
            <a:r>
              <a:rPr lang="en-US" dirty="0" smtClean="0">
                <a:latin typeface="Arial" charset="0"/>
                <a:cs typeface="Arial" charset="0"/>
              </a:rPr>
              <a:t>Over time, lichens convert, or </a:t>
            </a:r>
            <a:r>
              <a:rPr lang="en-US" b="1" u="sng" dirty="0" smtClean="0">
                <a:latin typeface="Arial" charset="0"/>
                <a:cs typeface="Arial" charset="0"/>
              </a:rPr>
              <a:t>fix</a:t>
            </a:r>
            <a:r>
              <a:rPr lang="en-US" dirty="0" smtClean="0">
                <a:latin typeface="Arial" charset="0"/>
                <a:cs typeface="Arial" charset="0"/>
              </a:rPr>
              <a:t>, atmospheric nitrogen into useful forms for other organisms, break down rock, and add organic material to form soil. </a:t>
            </a:r>
          </a:p>
          <a:p>
            <a:pPr lvl="1"/>
            <a:endParaRPr lang="en-US" dirty="0" smtClean="0">
              <a:latin typeface="Arial" charset="0"/>
              <a:cs typeface="Arial" charset="0"/>
            </a:endParaRPr>
          </a:p>
          <a:p>
            <a:pPr lvl="1"/>
            <a:r>
              <a:rPr lang="en-US" dirty="0" smtClean="0">
                <a:latin typeface="Arial" charset="0"/>
                <a:cs typeface="Arial" charset="0"/>
              </a:rPr>
              <a:t>Certain </a:t>
            </a:r>
            <a:r>
              <a:rPr lang="en-US" b="1" u="sng" dirty="0" smtClean="0">
                <a:latin typeface="Arial" charset="0"/>
                <a:cs typeface="Arial" charset="0"/>
              </a:rPr>
              <a:t>grasses</a:t>
            </a:r>
            <a:r>
              <a:rPr lang="en-US" dirty="0" smtClean="0">
                <a:latin typeface="Arial" charset="0"/>
                <a:cs typeface="Arial" charset="0"/>
              </a:rPr>
              <a:t>, like those that colonized Krakatau early on, are also </a:t>
            </a:r>
            <a:r>
              <a:rPr lang="en-US" b="1" u="sng" dirty="0" smtClean="0">
                <a:latin typeface="Arial" charset="0"/>
                <a:cs typeface="Arial" charset="0"/>
              </a:rPr>
              <a:t>pioneer species</a:t>
            </a:r>
            <a:r>
              <a:rPr lang="en-US" dirty="0" smtClean="0">
                <a:latin typeface="Arial" charset="0"/>
                <a:cs typeface="Arial" charset="0"/>
              </a:rPr>
              <a:t>.</a:t>
            </a:r>
          </a:p>
        </p:txBody>
      </p:sp>
      <p:pic>
        <p:nvPicPr>
          <p:cNvPr id="22532" name="Picture 2" descr="C:\Users\Alex\Desktop\Batch 4\Art\Art 3_18_09+\BIO10NAE_02_04_04_005_LRIM_03.png"/>
          <p:cNvPicPr>
            <a:picLocks noChangeAspect="1" noChangeArrowheads="1"/>
          </p:cNvPicPr>
          <p:nvPr/>
        </p:nvPicPr>
        <p:blipFill>
          <a:blip r:embed="rId2" cstate="print"/>
          <a:srcRect/>
          <a:stretch>
            <a:fillRect/>
          </a:stretch>
        </p:blipFill>
        <p:spPr bwMode="auto">
          <a:xfrm>
            <a:off x="1587" y="4267200"/>
            <a:ext cx="9142413" cy="2286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smtClean="0">
                <a:solidFill>
                  <a:srgbClr val="3366FF"/>
                </a:solidFill>
                <a:latin typeface="Arial" charset="0"/>
                <a:cs typeface="Arial" charset="0"/>
              </a:rPr>
              <a:t>Secondary Succession  </a:t>
            </a:r>
          </a:p>
        </p:txBody>
      </p:sp>
      <p:sp>
        <p:nvSpPr>
          <p:cNvPr id="23555" name="Text Placeholder 2"/>
          <p:cNvSpPr>
            <a:spLocks noGrp="1"/>
          </p:cNvSpPr>
          <p:nvPr>
            <p:ph type="body" idx="1"/>
          </p:nvPr>
        </p:nvSpPr>
        <p:spPr/>
        <p:txBody>
          <a:bodyPr/>
          <a:lstStyle/>
          <a:p>
            <a:pPr lvl="1"/>
            <a:r>
              <a:rPr lang="en-US" dirty="0" smtClean="0">
                <a:latin typeface="Arial" charset="0"/>
                <a:cs typeface="Arial" charset="0"/>
              </a:rPr>
              <a:t>Sometimes, existing communities are not completely destroyed by disturbances. In these situations, </a:t>
            </a:r>
            <a:r>
              <a:rPr lang="en-US" b="1" u="sng" dirty="0" smtClean="0">
                <a:latin typeface="Arial" charset="0"/>
                <a:cs typeface="Arial" charset="0"/>
              </a:rPr>
              <a:t>secondary succession </a:t>
            </a:r>
            <a:r>
              <a:rPr lang="en-US" dirty="0" smtClean="0">
                <a:latin typeface="Arial" charset="0"/>
                <a:cs typeface="Arial" charset="0"/>
              </a:rPr>
              <a:t>occurs. </a:t>
            </a:r>
          </a:p>
          <a:p>
            <a:pPr lvl="1"/>
            <a:endParaRPr lang="en-US" dirty="0" smtClean="0">
              <a:latin typeface="Arial" charset="0"/>
              <a:cs typeface="Arial" charset="0"/>
            </a:endParaRPr>
          </a:p>
          <a:p>
            <a:pPr lvl="1"/>
            <a:r>
              <a:rPr lang="en-US" dirty="0" smtClean="0">
                <a:latin typeface="Arial" charset="0"/>
                <a:cs typeface="Arial" charset="0"/>
              </a:rPr>
              <a:t>	Secondary succession proceeds faster than primary succession, in part because soil survives the disturbance. As a result, new and surviving vegetation can </a:t>
            </a:r>
            <a:r>
              <a:rPr lang="en-US" dirty="0" err="1" smtClean="0">
                <a:latin typeface="Arial" charset="0"/>
                <a:cs typeface="Arial" charset="0"/>
              </a:rPr>
              <a:t>regrow</a:t>
            </a:r>
            <a:r>
              <a:rPr lang="en-US" dirty="0" smtClean="0">
                <a:latin typeface="Arial" charset="0"/>
                <a:cs typeface="Arial" charset="0"/>
              </a:rPr>
              <a:t> rapidly. </a:t>
            </a:r>
          </a:p>
        </p:txBody>
      </p:sp>
      <p:pic>
        <p:nvPicPr>
          <p:cNvPr id="23556" name="Picture 2" descr="C:\Users\Alex\Desktop\Batch 4\Art\Art 3_18_09+\BIO10NAE_02_04_04_005_LRIM_04.png"/>
          <p:cNvPicPr>
            <a:picLocks noChangeAspect="1" noChangeArrowheads="1"/>
          </p:cNvPicPr>
          <p:nvPr/>
        </p:nvPicPr>
        <p:blipFill>
          <a:blip r:embed="rId2" cstate="print"/>
          <a:srcRect/>
          <a:stretch>
            <a:fillRect/>
          </a:stretch>
        </p:blipFill>
        <p:spPr bwMode="auto">
          <a:xfrm>
            <a:off x="0" y="3962400"/>
            <a:ext cx="9142413" cy="2286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smtClean="0">
                <a:solidFill>
                  <a:srgbClr val="3366FF"/>
                </a:solidFill>
                <a:latin typeface="Arial" charset="0"/>
                <a:cs typeface="Arial" charset="0"/>
              </a:rPr>
              <a:t>Secondary Succession  </a:t>
            </a:r>
          </a:p>
        </p:txBody>
      </p:sp>
      <p:sp>
        <p:nvSpPr>
          <p:cNvPr id="24579" name="Text Placeholder 2"/>
          <p:cNvSpPr>
            <a:spLocks noGrp="1"/>
          </p:cNvSpPr>
          <p:nvPr>
            <p:ph type="body" idx="1"/>
          </p:nvPr>
        </p:nvSpPr>
        <p:spPr/>
        <p:txBody>
          <a:bodyPr>
            <a:normAutofit fontScale="92500" lnSpcReduction="10000"/>
          </a:bodyPr>
          <a:lstStyle/>
          <a:p>
            <a:pPr lvl="1"/>
            <a:r>
              <a:rPr lang="en-US" dirty="0" smtClean="0">
                <a:latin typeface="Arial" charset="0"/>
                <a:cs typeface="Arial" charset="0"/>
              </a:rPr>
              <a:t>Secondary succession often follows a </a:t>
            </a:r>
            <a:r>
              <a:rPr lang="en-US" u="sng" dirty="0" smtClean="0">
                <a:latin typeface="Arial" charset="0"/>
                <a:cs typeface="Arial" charset="0"/>
              </a:rPr>
              <a:t>wildfire, hurricane, or other natural disturbance. </a:t>
            </a:r>
          </a:p>
          <a:p>
            <a:pPr lvl="1"/>
            <a:endParaRPr lang="en-US" dirty="0" smtClean="0">
              <a:latin typeface="Arial" charset="0"/>
              <a:cs typeface="Arial" charset="0"/>
            </a:endParaRPr>
          </a:p>
          <a:p>
            <a:pPr lvl="1"/>
            <a:r>
              <a:rPr lang="en-US" dirty="0" smtClean="0">
                <a:latin typeface="Arial" charset="0"/>
                <a:cs typeface="Arial" charset="0"/>
              </a:rPr>
              <a:t>We think of these events as disasters, but many species are adapted to them. Although forest fires kill some trees, for example, other trees are spared, and fire can stimulate their seeds to germinate. </a:t>
            </a:r>
          </a:p>
          <a:p>
            <a:pPr lvl="1"/>
            <a:endParaRPr lang="en-US" dirty="0" smtClean="0">
              <a:latin typeface="Arial" charset="0"/>
              <a:cs typeface="Arial" charset="0"/>
            </a:endParaRPr>
          </a:p>
          <a:p>
            <a:pPr lvl="1"/>
            <a:r>
              <a:rPr lang="en-US" dirty="0" smtClean="0">
                <a:latin typeface="Arial" charset="0"/>
                <a:cs typeface="Arial" charset="0"/>
              </a:rPr>
              <a:t>Secondary succession can also follow human activities like logging and farming.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latin typeface="Arial" charset="0"/>
                <a:cs typeface="Arial" charset="0"/>
              </a:rPr>
              <a:t>Secondary Succession </a:t>
            </a:r>
            <a:endParaRPr lang="en-US" dirty="0"/>
          </a:p>
        </p:txBody>
      </p:sp>
      <p:sp>
        <p:nvSpPr>
          <p:cNvPr id="3" name="Text Placeholder 2"/>
          <p:cNvSpPr>
            <a:spLocks noGrp="1"/>
          </p:cNvSpPr>
          <p:nvPr>
            <p:ph type="body" idx="1"/>
          </p:nvPr>
        </p:nvSpPr>
        <p:spPr/>
        <p:txBody>
          <a:bodyPr/>
          <a:lstStyle/>
          <a:p>
            <a:pPr>
              <a:buNone/>
            </a:pPr>
            <a:r>
              <a:rPr lang="en-US" dirty="0" smtClean="0"/>
              <a:t>Secondary Succession begins where </a:t>
            </a:r>
            <a:r>
              <a:rPr lang="en-US" b="1" u="sng" dirty="0" smtClean="0"/>
              <a:t>soil</a:t>
            </a:r>
            <a:r>
              <a:rPr lang="en-US" dirty="0"/>
              <a:t> </a:t>
            </a:r>
            <a:r>
              <a:rPr lang="en-US" dirty="0" smtClean="0"/>
              <a:t>is intact.</a:t>
            </a:r>
          </a:p>
          <a:p>
            <a:pPr>
              <a:buNone/>
            </a:pPr>
            <a:r>
              <a:rPr lang="en-US" b="1" dirty="0" smtClean="0"/>
              <a:t>Steps:</a:t>
            </a:r>
          </a:p>
          <a:p>
            <a:pPr marL="514350" indent="-514350">
              <a:buAutoNum type="arabicPeriod"/>
            </a:pPr>
            <a:r>
              <a:rPr lang="en-US" b="1" u="sng" dirty="0" smtClean="0"/>
              <a:t>Grasses</a:t>
            </a:r>
            <a:r>
              <a:rPr lang="en-US" dirty="0" smtClean="0"/>
              <a:t> and other weeds start to grow</a:t>
            </a:r>
          </a:p>
          <a:p>
            <a:pPr marL="514350" indent="-514350">
              <a:buAutoNum type="arabicPeriod"/>
            </a:pPr>
            <a:r>
              <a:rPr lang="en-US" dirty="0" smtClean="0"/>
              <a:t>New weeds appear. Wind and insects may bring </a:t>
            </a:r>
            <a:r>
              <a:rPr lang="en-US" b="1" u="sng" dirty="0" smtClean="0"/>
              <a:t>seeds</a:t>
            </a:r>
            <a:r>
              <a:rPr lang="en-US" dirty="0" smtClean="0"/>
              <a:t>.</a:t>
            </a:r>
          </a:p>
          <a:p>
            <a:pPr marL="514350" indent="-514350">
              <a:buAutoNum type="arabicPeriod"/>
            </a:pPr>
            <a:r>
              <a:rPr lang="en-US" dirty="0" smtClean="0"/>
              <a:t>Small </a:t>
            </a:r>
            <a:r>
              <a:rPr lang="en-US" b="1" u="sng" dirty="0" smtClean="0"/>
              <a:t>conifers</a:t>
            </a:r>
            <a:r>
              <a:rPr lang="en-US" dirty="0" smtClean="0"/>
              <a:t> grow. A forest may form</a:t>
            </a:r>
          </a:p>
          <a:p>
            <a:pPr marL="514350" indent="-514350">
              <a:buAutoNum type="arabicPeriod"/>
            </a:pPr>
            <a:r>
              <a:rPr lang="en-US" b="1" u="sng" dirty="0" smtClean="0"/>
              <a:t>Deciduous</a:t>
            </a:r>
            <a:r>
              <a:rPr lang="en-US" dirty="0" smtClean="0"/>
              <a:t> trees may replace conifers.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b="1" dirty="0" smtClean="0">
                <a:solidFill>
                  <a:srgbClr val="3366FF"/>
                </a:solidFill>
                <a:latin typeface="Arial" charset="0"/>
                <a:cs typeface="Arial" charset="0"/>
              </a:rPr>
              <a:t>Secondary Succession  </a:t>
            </a:r>
          </a:p>
        </p:txBody>
      </p:sp>
      <p:sp>
        <p:nvSpPr>
          <p:cNvPr id="25603" name="Text Placeholder 2"/>
          <p:cNvSpPr>
            <a:spLocks noGrp="1"/>
          </p:cNvSpPr>
          <p:nvPr>
            <p:ph type="body" idx="1"/>
          </p:nvPr>
        </p:nvSpPr>
        <p:spPr>
          <a:xfrm>
            <a:off x="457200" y="1600201"/>
            <a:ext cx="8229600" cy="2667000"/>
          </a:xfrm>
        </p:spPr>
        <p:txBody>
          <a:bodyPr/>
          <a:lstStyle/>
          <a:p>
            <a:pPr lvl="1"/>
            <a:r>
              <a:rPr lang="en-US" sz="2400" dirty="0" smtClean="0">
                <a:latin typeface="Arial" charset="0"/>
                <a:cs typeface="Arial" charset="0"/>
              </a:rPr>
              <a:t>This series shows secondary succession taking place in abandoned fields of the Carolinas’ Piedmont.</a:t>
            </a:r>
          </a:p>
          <a:p>
            <a:pPr lvl="1">
              <a:buNone/>
            </a:pPr>
            <a:r>
              <a:rPr lang="en-US" sz="2400" dirty="0" smtClean="0">
                <a:latin typeface="Arial" charset="0"/>
                <a:cs typeface="Arial" charset="0"/>
              </a:rPr>
              <a:t> </a:t>
            </a:r>
          </a:p>
          <a:p>
            <a:pPr lvl="1"/>
            <a:r>
              <a:rPr lang="en-US" sz="2400" dirty="0" smtClean="0">
                <a:latin typeface="Arial" charset="0"/>
                <a:cs typeface="Arial" charset="0"/>
              </a:rPr>
              <a:t>Over the last century, these fields have passed through several stages and matured into oak forests. Changes will continue for years to come.</a:t>
            </a:r>
          </a:p>
        </p:txBody>
      </p:sp>
      <p:pic>
        <p:nvPicPr>
          <p:cNvPr id="25604" name="Picture 2" descr="C:\Users\Alex\Desktop\Batch 4\Art\Art 3_18_09+\BIO10NAE_02_04_04_005_LRIM_04.png"/>
          <p:cNvPicPr>
            <a:picLocks noChangeAspect="1" noChangeArrowheads="1"/>
          </p:cNvPicPr>
          <p:nvPr/>
        </p:nvPicPr>
        <p:blipFill>
          <a:blip r:embed="rId2" cstate="print"/>
          <a:srcRect/>
          <a:stretch>
            <a:fillRect/>
          </a:stretch>
        </p:blipFill>
        <p:spPr bwMode="auto">
          <a:xfrm>
            <a:off x="1588" y="4267200"/>
            <a:ext cx="9142412" cy="2286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b="1" smtClean="0">
                <a:solidFill>
                  <a:srgbClr val="3366FF"/>
                </a:solidFill>
                <a:latin typeface="Arial" charset="0"/>
                <a:cs typeface="Arial" charset="0"/>
              </a:rPr>
              <a:t>Why Succession Occurs  </a:t>
            </a:r>
          </a:p>
        </p:txBody>
      </p:sp>
      <p:sp>
        <p:nvSpPr>
          <p:cNvPr id="26627" name="Text Placeholder 2"/>
          <p:cNvSpPr>
            <a:spLocks noGrp="1"/>
          </p:cNvSpPr>
          <p:nvPr>
            <p:ph type="body" idx="1"/>
          </p:nvPr>
        </p:nvSpPr>
        <p:spPr/>
        <p:txBody>
          <a:bodyPr>
            <a:normAutofit fontScale="77500" lnSpcReduction="20000"/>
          </a:bodyPr>
          <a:lstStyle/>
          <a:p>
            <a:pPr lvl="1"/>
            <a:r>
              <a:rPr lang="en-US" dirty="0" smtClean="0">
                <a:latin typeface="Arial" charset="0"/>
                <a:cs typeface="Arial" charset="0"/>
              </a:rPr>
              <a:t>Every organism changes the environment it lives in. </a:t>
            </a:r>
          </a:p>
          <a:p>
            <a:pPr lvl="1"/>
            <a:endParaRPr lang="en-US" dirty="0" smtClean="0">
              <a:latin typeface="Arial" charset="0"/>
              <a:cs typeface="Arial" charset="0"/>
            </a:endParaRPr>
          </a:p>
          <a:p>
            <a:pPr lvl="1"/>
            <a:r>
              <a:rPr lang="en-US" dirty="0" smtClean="0">
                <a:latin typeface="Arial" charset="0"/>
                <a:cs typeface="Arial" charset="0"/>
              </a:rPr>
              <a:t>One model of succession suggests that as one species alters its environment, other species find it easier to compete for resources and survive. </a:t>
            </a:r>
          </a:p>
          <a:p>
            <a:pPr lvl="1"/>
            <a:endParaRPr lang="en-US" dirty="0" smtClean="0">
              <a:latin typeface="Arial" charset="0"/>
              <a:cs typeface="Arial" charset="0"/>
            </a:endParaRPr>
          </a:p>
          <a:p>
            <a:pPr lvl="1"/>
            <a:r>
              <a:rPr lang="en-US" dirty="0" smtClean="0">
                <a:latin typeface="Arial" charset="0"/>
                <a:cs typeface="Arial" charset="0"/>
              </a:rPr>
              <a:t>For example, as lichens add organic matter and form </a:t>
            </a:r>
            <a:r>
              <a:rPr lang="en-US" b="1" u="sng" dirty="0" smtClean="0">
                <a:latin typeface="Arial" charset="0"/>
                <a:cs typeface="Arial" charset="0"/>
              </a:rPr>
              <a:t>soil</a:t>
            </a:r>
            <a:r>
              <a:rPr lang="en-US" dirty="0" smtClean="0">
                <a:latin typeface="Arial" charset="0"/>
                <a:cs typeface="Arial" charset="0"/>
              </a:rPr>
              <a:t>, mosses and other plants can colonize and grow. </a:t>
            </a:r>
          </a:p>
          <a:p>
            <a:pPr lvl="1"/>
            <a:endParaRPr lang="en-US" dirty="0" smtClean="0">
              <a:latin typeface="Arial" charset="0"/>
              <a:cs typeface="Arial" charset="0"/>
            </a:endParaRPr>
          </a:p>
          <a:p>
            <a:pPr lvl="1"/>
            <a:r>
              <a:rPr lang="en-US" dirty="0" smtClean="0">
                <a:latin typeface="Arial" charset="0"/>
                <a:cs typeface="Arial" charset="0"/>
              </a:rPr>
              <a:t>As organic matter continues to accumulate, other </a:t>
            </a:r>
            <a:r>
              <a:rPr lang="en-US" b="1" u="sng" dirty="0" smtClean="0">
                <a:latin typeface="Arial" charset="0"/>
                <a:cs typeface="Arial" charset="0"/>
              </a:rPr>
              <a:t>species</a:t>
            </a:r>
            <a:r>
              <a:rPr lang="en-US" dirty="0" smtClean="0">
                <a:latin typeface="Arial" charset="0"/>
                <a:cs typeface="Arial" charset="0"/>
              </a:rPr>
              <a:t> move in and change the environment further. </a:t>
            </a:r>
          </a:p>
          <a:p>
            <a:pPr lvl="1"/>
            <a:endParaRPr lang="en-US" dirty="0" smtClean="0">
              <a:latin typeface="Arial" charset="0"/>
              <a:cs typeface="Arial" charset="0"/>
            </a:endParaRPr>
          </a:p>
          <a:p>
            <a:pPr lvl="1"/>
            <a:r>
              <a:rPr lang="en-US" dirty="0" smtClean="0">
                <a:latin typeface="Arial" charset="0"/>
                <a:cs typeface="Arial" charset="0"/>
              </a:rPr>
              <a:t>Over time, more and more species can find suitable niches and survive.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b="1" dirty="0" smtClean="0">
                <a:solidFill>
                  <a:srgbClr val="339966"/>
                </a:solidFill>
                <a:latin typeface="Arial" charset="0"/>
                <a:cs typeface="Arial" charset="0"/>
              </a:rPr>
              <a:t>Climax Communities</a:t>
            </a:r>
          </a:p>
        </p:txBody>
      </p:sp>
      <p:sp>
        <p:nvSpPr>
          <p:cNvPr id="28675" name="Text Placeholder 2"/>
          <p:cNvSpPr>
            <a:spLocks noGrp="1"/>
          </p:cNvSpPr>
          <p:nvPr>
            <p:ph type="body" idx="1"/>
          </p:nvPr>
        </p:nvSpPr>
        <p:spPr>
          <a:xfrm>
            <a:off x="152400" y="1600200"/>
            <a:ext cx="8534400" cy="4525963"/>
          </a:xfrm>
        </p:spPr>
        <p:txBody>
          <a:bodyPr/>
          <a:lstStyle/>
          <a:p>
            <a:pPr lvl="1"/>
            <a:r>
              <a:rPr lang="en-US" dirty="0" smtClean="0">
                <a:latin typeface="Arial" charset="0"/>
                <a:cs typeface="Arial" charset="0"/>
              </a:rPr>
              <a:t>	Do ecosystems return to “normal” following a disturbance?</a:t>
            </a:r>
          </a:p>
          <a:p>
            <a:pPr lvl="1"/>
            <a:endParaRPr lang="en-US" dirty="0" smtClean="0">
              <a:latin typeface="Arial" charset="0"/>
              <a:cs typeface="Arial" charset="0"/>
            </a:endParaRPr>
          </a:p>
          <a:p>
            <a:pPr lvl="1"/>
            <a:r>
              <a:rPr lang="en-US" dirty="0" smtClean="0">
                <a:latin typeface="Arial" charset="0"/>
                <a:cs typeface="Arial" charset="0"/>
              </a:rPr>
              <a:t>	Secondary succession in healthy ecosystems following </a:t>
            </a:r>
            <a:r>
              <a:rPr lang="en-US" b="1" dirty="0" smtClean="0">
                <a:latin typeface="Arial" charset="0"/>
                <a:cs typeface="Arial" charset="0"/>
              </a:rPr>
              <a:t>natural </a:t>
            </a:r>
            <a:r>
              <a:rPr lang="en-US" dirty="0" smtClean="0">
                <a:latin typeface="Arial" charset="0"/>
                <a:cs typeface="Arial" charset="0"/>
              </a:rPr>
              <a:t>disturbances often reproduces the original </a:t>
            </a:r>
            <a:r>
              <a:rPr lang="en-US" b="1" u="sng" dirty="0" smtClean="0">
                <a:latin typeface="Arial" charset="0"/>
                <a:cs typeface="Arial" charset="0"/>
              </a:rPr>
              <a:t>climax community</a:t>
            </a:r>
            <a:r>
              <a:rPr lang="en-US" dirty="0" smtClean="0">
                <a:latin typeface="Arial" charset="0"/>
                <a:cs typeface="Arial" charset="0"/>
              </a:rPr>
              <a:t>. </a:t>
            </a:r>
          </a:p>
          <a:p>
            <a:pPr lvl="1"/>
            <a:endParaRPr lang="en-US" dirty="0" smtClean="0">
              <a:latin typeface="Arial" charset="0"/>
              <a:cs typeface="Arial" charset="0"/>
            </a:endParaRPr>
          </a:p>
          <a:p>
            <a:pPr lvl="1"/>
            <a:r>
              <a:rPr lang="en-US" dirty="0" smtClean="0">
                <a:latin typeface="Arial" charset="0"/>
                <a:cs typeface="Arial" charset="0"/>
              </a:rPr>
              <a:t>	</a:t>
            </a:r>
            <a:r>
              <a:rPr lang="en-US" b="1" u="sng" dirty="0" smtClean="0">
                <a:latin typeface="Arial" charset="0"/>
                <a:cs typeface="Arial" charset="0"/>
              </a:rPr>
              <a:t>Ecosystems</a:t>
            </a:r>
            <a:r>
              <a:rPr lang="en-US" dirty="0" smtClean="0">
                <a:latin typeface="Arial" charset="0"/>
                <a:cs typeface="Arial" charset="0"/>
              </a:rPr>
              <a:t> may or may not recover from extensive human-caused disturbances.</a:t>
            </a:r>
          </a:p>
        </p:txBody>
      </p:sp>
      <p:pic>
        <p:nvPicPr>
          <p:cNvPr id="28676" name="Picture 3" descr="key-icon"/>
          <p:cNvPicPr>
            <a:picLocks noChangeAspect="1" noChangeArrowheads="1"/>
          </p:cNvPicPr>
          <p:nvPr/>
        </p:nvPicPr>
        <p:blipFill>
          <a:blip r:embed="rId2" cstate="print"/>
          <a:srcRect/>
          <a:stretch>
            <a:fillRect/>
          </a:stretch>
        </p:blipFill>
        <p:spPr bwMode="auto">
          <a:xfrm>
            <a:off x="304800" y="1676400"/>
            <a:ext cx="419100" cy="266700"/>
          </a:xfrm>
          <a:prstGeom prst="rect">
            <a:avLst/>
          </a:prstGeom>
          <a:noFill/>
          <a:ln w="9525">
            <a:noFill/>
            <a:miter lim="800000"/>
            <a:headEnd/>
            <a:tailEnd/>
          </a:ln>
        </p:spPr>
      </p:pic>
      <p:pic>
        <p:nvPicPr>
          <p:cNvPr id="28678" name="Picture 5" descr="key-icon"/>
          <p:cNvPicPr>
            <a:picLocks noChangeAspect="1" noChangeArrowheads="1"/>
          </p:cNvPicPr>
          <p:nvPr/>
        </p:nvPicPr>
        <p:blipFill>
          <a:blip r:embed="rId2" cstate="print"/>
          <a:srcRect/>
          <a:stretch>
            <a:fillRect/>
          </a:stretch>
        </p:blipFill>
        <p:spPr bwMode="auto">
          <a:xfrm>
            <a:off x="304800" y="3276600"/>
            <a:ext cx="419100" cy="2667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9966"/>
                </a:solidFill>
                <a:latin typeface="Arial" charset="0"/>
                <a:cs typeface="Arial" charset="0"/>
              </a:rPr>
              <a:t>Climax Communities</a:t>
            </a:r>
            <a:endParaRPr lang="en-US" dirty="0"/>
          </a:p>
        </p:txBody>
      </p:sp>
      <p:sp>
        <p:nvSpPr>
          <p:cNvPr id="3" name="Text Placeholder 2"/>
          <p:cNvSpPr>
            <a:spLocks noGrp="1"/>
          </p:cNvSpPr>
          <p:nvPr>
            <p:ph type="body" idx="1"/>
          </p:nvPr>
        </p:nvSpPr>
        <p:spPr>
          <a:xfrm>
            <a:off x="457200" y="1600201"/>
            <a:ext cx="8229600" cy="1904999"/>
          </a:xfrm>
        </p:spPr>
        <p:txBody>
          <a:bodyPr>
            <a:normAutofit/>
          </a:bodyPr>
          <a:lstStyle/>
          <a:p>
            <a:pPr>
              <a:buNone/>
            </a:pPr>
            <a:r>
              <a:rPr lang="en-US" sz="2400" b="1" u="sng" dirty="0" smtClean="0"/>
              <a:t>Climax community </a:t>
            </a:r>
            <a:r>
              <a:rPr lang="en-US" sz="2400" dirty="0" smtClean="0"/>
              <a:t>is the final community after succession.</a:t>
            </a:r>
          </a:p>
          <a:p>
            <a:pPr>
              <a:buNone/>
            </a:pPr>
            <a:r>
              <a:rPr lang="en-US" sz="2400" b="1" u="sng" dirty="0" smtClean="0"/>
              <a:t>Climax species</a:t>
            </a:r>
            <a:r>
              <a:rPr lang="en-US" sz="2400" dirty="0" smtClean="0"/>
              <a:t>: well-adapted, slow-growing species in an ecosystem</a:t>
            </a:r>
          </a:p>
          <a:p>
            <a:pPr>
              <a:buNone/>
            </a:pPr>
            <a:r>
              <a:rPr lang="en-US" sz="2400" dirty="0" smtClean="0"/>
              <a:t>Is a mature climax community always as forest?</a:t>
            </a:r>
            <a:endParaRPr lang="en-US" sz="2400" dirty="0"/>
          </a:p>
        </p:txBody>
      </p:sp>
      <p:pic>
        <p:nvPicPr>
          <p:cNvPr id="37890" name="Picture 2" descr="http://csetprep.org/science/Images/succession6.jpg"/>
          <p:cNvPicPr>
            <a:picLocks noChangeAspect="1" noChangeArrowheads="1"/>
          </p:cNvPicPr>
          <p:nvPr/>
        </p:nvPicPr>
        <p:blipFill>
          <a:blip r:embed="rId2" cstate="print"/>
          <a:srcRect/>
          <a:stretch>
            <a:fillRect/>
          </a:stretch>
        </p:blipFill>
        <p:spPr bwMode="auto">
          <a:xfrm>
            <a:off x="2209800" y="3657600"/>
            <a:ext cx="4458903" cy="2647951"/>
          </a:xfrm>
          <a:prstGeom prst="rect">
            <a:avLst/>
          </a:prstGeom>
          <a:noFill/>
        </p:spPr>
      </p:pic>
      <p:sp>
        <p:nvSpPr>
          <p:cNvPr id="5" name="TextBox 4"/>
          <p:cNvSpPr txBox="1"/>
          <p:nvPr/>
        </p:nvSpPr>
        <p:spPr>
          <a:xfrm>
            <a:off x="3048000" y="6324600"/>
            <a:ext cx="2897075" cy="276999"/>
          </a:xfrm>
          <a:prstGeom prst="rect">
            <a:avLst/>
          </a:prstGeom>
          <a:noFill/>
        </p:spPr>
        <p:txBody>
          <a:bodyPr wrap="none" rtlCol="0">
            <a:spAutoFit/>
          </a:bodyPr>
          <a:lstStyle/>
          <a:p>
            <a:r>
              <a:rPr lang="en-US" sz="1200" dirty="0" smtClean="0"/>
              <a:t>http://csetprep.org/science/system-11.htm</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9966"/>
                </a:solidFill>
                <a:latin typeface="Arial" charset="0"/>
                <a:cs typeface="Arial" charset="0"/>
              </a:rPr>
              <a:t>Climax Communities</a:t>
            </a:r>
            <a:endParaRPr lang="en-US" dirty="0"/>
          </a:p>
        </p:txBody>
      </p:sp>
      <p:sp>
        <p:nvSpPr>
          <p:cNvPr id="3" name="Text Placeholder 2"/>
          <p:cNvSpPr>
            <a:spLocks noGrp="1"/>
          </p:cNvSpPr>
          <p:nvPr>
            <p:ph type="body" idx="1"/>
          </p:nvPr>
        </p:nvSpPr>
        <p:spPr>
          <a:xfrm>
            <a:off x="457200" y="1600201"/>
            <a:ext cx="1371600" cy="914400"/>
          </a:xfrm>
        </p:spPr>
        <p:txBody>
          <a:bodyPr/>
          <a:lstStyle/>
          <a:p>
            <a:r>
              <a:rPr lang="en-US" dirty="0" smtClean="0"/>
              <a:t>No!</a:t>
            </a:r>
            <a:endParaRPr lang="en-US" dirty="0"/>
          </a:p>
        </p:txBody>
      </p:sp>
      <p:pic>
        <p:nvPicPr>
          <p:cNvPr id="40962" name="Picture 2" descr="http://home.comcast.net/~DiazStudents/AmericanGeographyDesert1.jpg"/>
          <p:cNvPicPr>
            <a:picLocks noChangeAspect="1" noChangeArrowheads="1"/>
          </p:cNvPicPr>
          <p:nvPr/>
        </p:nvPicPr>
        <p:blipFill>
          <a:blip r:embed="rId2" cstate="print"/>
          <a:srcRect/>
          <a:stretch>
            <a:fillRect/>
          </a:stretch>
        </p:blipFill>
        <p:spPr bwMode="auto">
          <a:xfrm>
            <a:off x="2209800" y="1752600"/>
            <a:ext cx="5067300" cy="3800475"/>
          </a:xfrm>
          <a:prstGeom prst="rect">
            <a:avLst/>
          </a:prstGeom>
          <a:noFill/>
        </p:spPr>
      </p:pic>
      <p:sp>
        <p:nvSpPr>
          <p:cNvPr id="5" name="TextBox 4"/>
          <p:cNvSpPr txBox="1"/>
          <p:nvPr/>
        </p:nvSpPr>
        <p:spPr>
          <a:xfrm>
            <a:off x="2667000" y="5715000"/>
            <a:ext cx="4111318" cy="276999"/>
          </a:xfrm>
          <a:prstGeom prst="rect">
            <a:avLst/>
          </a:prstGeom>
          <a:noFill/>
        </p:spPr>
        <p:txBody>
          <a:bodyPr wrap="none" rtlCol="0">
            <a:spAutoFit/>
          </a:bodyPr>
          <a:lstStyle/>
          <a:p>
            <a:r>
              <a:rPr lang="en-US" sz="1200" dirty="0" smtClean="0"/>
              <a:t>http://home.comcast.net/~DiazStudents/ahistory_units_1.htm</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a:t>
            </a:r>
            <a:endParaRPr lang="en-US" dirty="0"/>
          </a:p>
        </p:txBody>
      </p:sp>
      <p:sp>
        <p:nvSpPr>
          <p:cNvPr id="3" name="Content Placeholder 2"/>
          <p:cNvSpPr>
            <a:spLocks noGrp="1"/>
          </p:cNvSpPr>
          <p:nvPr>
            <p:ph idx="1"/>
          </p:nvPr>
        </p:nvSpPr>
        <p:spPr/>
        <p:txBody>
          <a:bodyPr/>
          <a:lstStyle/>
          <a:p>
            <a:pPr>
              <a:buNone/>
            </a:pPr>
            <a:r>
              <a:rPr lang="en-US" dirty="0" smtClean="0"/>
              <a:t>WARM-UP:</a:t>
            </a:r>
          </a:p>
          <a:p>
            <a:pPr>
              <a:buNone/>
            </a:pPr>
            <a:r>
              <a:rPr lang="en-US" dirty="0" smtClean="0"/>
              <a:t>What would happen to the school grounds if we stopped mowing the grass? What plants and animals would you see…</a:t>
            </a:r>
          </a:p>
          <a:p>
            <a:pPr marL="514350" indent="-514350">
              <a:buAutoNum type="arabicPeriod"/>
            </a:pPr>
            <a:r>
              <a:rPr lang="en-US" dirty="0" smtClean="0"/>
              <a:t>In 1 year?</a:t>
            </a:r>
          </a:p>
          <a:p>
            <a:pPr marL="514350" indent="-514350">
              <a:buAutoNum type="arabicPeriod"/>
            </a:pPr>
            <a:r>
              <a:rPr lang="en-US" dirty="0" smtClean="0"/>
              <a:t>In 5 years?</a:t>
            </a:r>
          </a:p>
          <a:p>
            <a:pPr marL="514350" indent="-514350">
              <a:buAutoNum type="arabicPeriod"/>
            </a:pPr>
            <a:r>
              <a:rPr lang="en-US" dirty="0" smtClean="0"/>
              <a:t>In 20 years?</a:t>
            </a:r>
          </a:p>
          <a:p>
            <a:pPr marL="514350" indent="-514350">
              <a:buAutoNum type="arabicPeriod"/>
            </a:pPr>
            <a:r>
              <a:rPr lang="en-US" dirty="0" smtClean="0"/>
              <a:t>In 100 years?</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b="1" smtClean="0">
                <a:solidFill>
                  <a:srgbClr val="3366FF"/>
                </a:solidFill>
                <a:latin typeface="Arial" charset="0"/>
                <a:cs typeface="Arial" charset="0"/>
              </a:rPr>
              <a:t>Succession After Natural Disturbances  </a:t>
            </a:r>
          </a:p>
        </p:txBody>
      </p:sp>
      <p:sp>
        <p:nvSpPr>
          <p:cNvPr id="30723" name="Text Placeholder 2"/>
          <p:cNvSpPr>
            <a:spLocks noGrp="1"/>
          </p:cNvSpPr>
          <p:nvPr>
            <p:ph type="body" idx="1"/>
          </p:nvPr>
        </p:nvSpPr>
        <p:spPr>
          <a:xfrm>
            <a:off x="457200" y="1600201"/>
            <a:ext cx="8229600" cy="2209799"/>
          </a:xfrm>
        </p:spPr>
        <p:txBody>
          <a:bodyPr>
            <a:normAutofit fontScale="70000" lnSpcReduction="20000"/>
          </a:bodyPr>
          <a:lstStyle/>
          <a:p>
            <a:pPr lvl="1"/>
            <a:r>
              <a:rPr lang="en-US" dirty="0" smtClean="0">
                <a:latin typeface="Arial" charset="0"/>
                <a:cs typeface="Arial" charset="0"/>
              </a:rPr>
              <a:t>Secondary succession in healthy ecosystems following </a:t>
            </a:r>
            <a:r>
              <a:rPr lang="en-US" b="1" u="sng" dirty="0" smtClean="0">
                <a:latin typeface="Arial" charset="0"/>
                <a:cs typeface="Arial" charset="0"/>
              </a:rPr>
              <a:t>natural</a:t>
            </a:r>
            <a:r>
              <a:rPr lang="en-US" dirty="0" smtClean="0">
                <a:latin typeface="Arial" charset="0"/>
                <a:cs typeface="Arial" charset="0"/>
              </a:rPr>
              <a:t> disturbances often reproduces the original climax community.</a:t>
            </a:r>
          </a:p>
          <a:p>
            <a:pPr lvl="1"/>
            <a:endParaRPr lang="en-US" dirty="0" smtClean="0">
              <a:latin typeface="Arial" charset="0"/>
              <a:cs typeface="Arial" charset="0"/>
            </a:endParaRPr>
          </a:p>
          <a:p>
            <a:pPr lvl="1"/>
            <a:r>
              <a:rPr lang="en-US" dirty="0" smtClean="0">
                <a:latin typeface="Arial" charset="0"/>
                <a:cs typeface="Arial" charset="0"/>
              </a:rPr>
              <a:t>Healthy coral reefs and tropical rain forests often recover from storms, and healthy temperate forests and grasslands recover from wildfires. </a:t>
            </a:r>
            <a:endParaRPr lang="en-US" dirty="0" smtClean="0">
              <a:latin typeface="Arial" charset="0"/>
              <a:cs typeface="Arial" charset="0"/>
            </a:endParaRPr>
          </a:p>
          <a:p>
            <a:pPr marL="457200" lvl="1" indent="0">
              <a:buNone/>
            </a:pPr>
            <a:endParaRPr lang="en-US" dirty="0" smtClean="0">
              <a:latin typeface="Arial" charset="0"/>
              <a:cs typeface="Arial" charset="0"/>
            </a:endParaRPr>
          </a:p>
          <a:p>
            <a:pPr lvl="1"/>
            <a:r>
              <a:rPr lang="en-US" sz="1600" dirty="0">
                <a:latin typeface="Arial" charset="0"/>
                <a:cs typeface="Arial" charset="0"/>
              </a:rPr>
              <a:t>http://www.youtube.com/watch?v=V49IovRSJDs</a:t>
            </a:r>
            <a:endParaRPr lang="en-US" sz="1600" dirty="0" smtClean="0">
              <a:latin typeface="Arial" charset="0"/>
              <a:cs typeface="Arial" charset="0"/>
            </a:endParaRPr>
          </a:p>
          <a:p>
            <a:pPr lvl="1"/>
            <a:endParaRPr lang="en-US" dirty="0" smtClean="0">
              <a:latin typeface="Arial" charset="0"/>
              <a:cs typeface="Arial" charset="0"/>
            </a:endParaRPr>
          </a:p>
        </p:txBody>
      </p:sp>
      <p:pic>
        <p:nvPicPr>
          <p:cNvPr id="7170" name="Picture 2" descr="http://www.wsu.edu/~wsherb/edpages/raingrass/images/blastzone.jpg"/>
          <p:cNvPicPr>
            <a:picLocks noChangeAspect="1" noChangeArrowheads="1"/>
          </p:cNvPicPr>
          <p:nvPr/>
        </p:nvPicPr>
        <p:blipFill>
          <a:blip r:embed="rId2" cstate="print"/>
          <a:srcRect/>
          <a:stretch>
            <a:fillRect/>
          </a:stretch>
        </p:blipFill>
        <p:spPr bwMode="auto">
          <a:xfrm>
            <a:off x="4419599" y="3733800"/>
            <a:ext cx="4302279" cy="2893682"/>
          </a:xfrm>
          <a:prstGeom prst="rect">
            <a:avLst/>
          </a:prstGeom>
          <a:noFill/>
        </p:spPr>
      </p:pic>
      <p:sp>
        <p:nvSpPr>
          <p:cNvPr id="5" name="TextBox 4"/>
          <p:cNvSpPr txBox="1"/>
          <p:nvPr/>
        </p:nvSpPr>
        <p:spPr>
          <a:xfrm>
            <a:off x="533400" y="4648200"/>
            <a:ext cx="3505200" cy="1015663"/>
          </a:xfrm>
          <a:prstGeom prst="rect">
            <a:avLst/>
          </a:prstGeom>
          <a:noFill/>
        </p:spPr>
        <p:txBody>
          <a:bodyPr wrap="square" rtlCol="0">
            <a:spAutoFit/>
          </a:bodyPr>
          <a:lstStyle/>
          <a:p>
            <a:r>
              <a:rPr lang="en-US" b="1" dirty="0" smtClean="0"/>
              <a:t>Mt. St . Helens, Washington State</a:t>
            </a:r>
          </a:p>
          <a:p>
            <a:endParaRPr lang="en-US" b="1" dirty="0" smtClean="0"/>
          </a:p>
          <a:p>
            <a:r>
              <a:rPr lang="en-US" sz="1200" dirty="0" smtClean="0"/>
              <a:t>http://www.wsu.edu/~wsherb/edpages/raingrass/succession.html</a:t>
            </a: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b="1" smtClean="0">
                <a:solidFill>
                  <a:srgbClr val="3366FF"/>
                </a:solidFill>
                <a:latin typeface="Arial" charset="0"/>
                <a:cs typeface="Arial" charset="0"/>
              </a:rPr>
              <a:t>Succession After Human-Caused Disturbances  </a:t>
            </a:r>
          </a:p>
        </p:txBody>
      </p:sp>
      <p:sp>
        <p:nvSpPr>
          <p:cNvPr id="32771" name="Text Placeholder 2"/>
          <p:cNvSpPr>
            <a:spLocks noGrp="1"/>
          </p:cNvSpPr>
          <p:nvPr>
            <p:ph type="body" idx="1"/>
          </p:nvPr>
        </p:nvSpPr>
        <p:spPr>
          <a:xfrm>
            <a:off x="4495800" y="1600201"/>
            <a:ext cx="4191000" cy="4876799"/>
          </a:xfrm>
        </p:spPr>
        <p:txBody>
          <a:bodyPr>
            <a:normAutofit fontScale="92500" lnSpcReduction="10000"/>
          </a:bodyPr>
          <a:lstStyle/>
          <a:p>
            <a:pPr lvl="1"/>
            <a:endParaRPr lang="en-US" dirty="0" smtClean="0">
              <a:latin typeface="Arial" charset="0"/>
              <a:cs typeface="Arial" charset="0"/>
            </a:endParaRPr>
          </a:p>
          <a:p>
            <a:pPr lvl="1"/>
            <a:r>
              <a:rPr lang="en-US" sz="2400" dirty="0" smtClean="0">
                <a:latin typeface="Arial" charset="0"/>
                <a:cs typeface="Arial" charset="0"/>
              </a:rPr>
              <a:t>Ecosystems may or may not recover from extensive </a:t>
            </a:r>
            <a:r>
              <a:rPr lang="en-US" sz="2400" b="1" u="sng" dirty="0" smtClean="0">
                <a:latin typeface="Arial" charset="0"/>
                <a:cs typeface="Arial" charset="0"/>
              </a:rPr>
              <a:t>human-caused</a:t>
            </a:r>
            <a:r>
              <a:rPr lang="en-US" sz="2400" dirty="0" smtClean="0">
                <a:latin typeface="Arial" charset="0"/>
                <a:cs typeface="Arial" charset="0"/>
              </a:rPr>
              <a:t> disturbances.</a:t>
            </a:r>
          </a:p>
          <a:p>
            <a:pPr lvl="1"/>
            <a:endParaRPr lang="en-US" sz="2400" dirty="0" smtClean="0">
              <a:latin typeface="Arial" charset="0"/>
              <a:cs typeface="Arial" charset="0"/>
            </a:endParaRPr>
          </a:p>
          <a:p>
            <a:pPr lvl="1"/>
            <a:r>
              <a:rPr lang="en-US" sz="2400" dirty="0" smtClean="0">
                <a:latin typeface="Arial" charset="0"/>
                <a:cs typeface="Arial" charset="0"/>
              </a:rPr>
              <a:t>Clearing and farming of tropical rain forests, for example, can change the microclimate and soil enough to </a:t>
            </a:r>
            <a:r>
              <a:rPr lang="en-US" sz="2400" b="1" u="sng" dirty="0" smtClean="0">
                <a:latin typeface="Arial" charset="0"/>
                <a:cs typeface="Arial" charset="0"/>
              </a:rPr>
              <a:t>prevent </a:t>
            </a:r>
            <a:r>
              <a:rPr lang="en-US" sz="2400" b="1" u="sng" dirty="0" err="1" smtClean="0">
                <a:latin typeface="Arial" charset="0"/>
                <a:cs typeface="Arial" charset="0"/>
              </a:rPr>
              <a:t>regrowth</a:t>
            </a:r>
            <a:r>
              <a:rPr lang="en-US" sz="2400" b="1" u="sng" dirty="0" smtClean="0">
                <a:latin typeface="Arial" charset="0"/>
                <a:cs typeface="Arial" charset="0"/>
              </a:rPr>
              <a:t> </a:t>
            </a:r>
            <a:r>
              <a:rPr lang="en-US" sz="2400" dirty="0" smtClean="0">
                <a:latin typeface="Arial" charset="0"/>
                <a:cs typeface="Arial" charset="0"/>
              </a:rPr>
              <a:t>of the original community. (slash and burn agriculture)</a:t>
            </a:r>
          </a:p>
        </p:txBody>
      </p:sp>
      <p:pic>
        <p:nvPicPr>
          <p:cNvPr id="5122" name="Picture 2" descr="http://www.biology.duke.edu/bio217/2005/tnb/slash%20and%20burn%202.JPG"/>
          <p:cNvPicPr>
            <a:picLocks noChangeAspect="1" noChangeArrowheads="1"/>
          </p:cNvPicPr>
          <p:nvPr/>
        </p:nvPicPr>
        <p:blipFill>
          <a:blip r:embed="rId2" cstate="print"/>
          <a:srcRect/>
          <a:stretch>
            <a:fillRect/>
          </a:stretch>
        </p:blipFill>
        <p:spPr bwMode="auto">
          <a:xfrm>
            <a:off x="609600" y="2438400"/>
            <a:ext cx="3810000" cy="2722967"/>
          </a:xfrm>
          <a:prstGeom prst="rect">
            <a:avLst/>
          </a:prstGeom>
          <a:noFill/>
        </p:spPr>
      </p:pic>
      <p:sp>
        <p:nvSpPr>
          <p:cNvPr id="5" name="TextBox 4"/>
          <p:cNvSpPr txBox="1"/>
          <p:nvPr/>
        </p:nvSpPr>
        <p:spPr>
          <a:xfrm>
            <a:off x="914400" y="5334000"/>
            <a:ext cx="3276600" cy="461665"/>
          </a:xfrm>
          <a:prstGeom prst="rect">
            <a:avLst/>
          </a:prstGeom>
          <a:noFill/>
        </p:spPr>
        <p:txBody>
          <a:bodyPr wrap="square" rtlCol="0">
            <a:spAutoFit/>
          </a:bodyPr>
          <a:lstStyle/>
          <a:p>
            <a:r>
              <a:rPr lang="en-US" sz="1200" dirty="0" smtClean="0"/>
              <a:t>http://www.biology.duke.edu/bio217/2005/tnb/anthropogenic.html</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smtClean="0">
                <a:latin typeface="Arial" charset="0"/>
                <a:cs typeface="Arial" charset="0"/>
              </a:rPr>
              <a:t>THINK ABOUT IT  </a:t>
            </a:r>
          </a:p>
        </p:txBody>
      </p:sp>
      <p:sp>
        <p:nvSpPr>
          <p:cNvPr id="15363" name="Text Placeholder 2"/>
          <p:cNvSpPr>
            <a:spLocks noGrp="1"/>
          </p:cNvSpPr>
          <p:nvPr>
            <p:ph type="body" idx="1"/>
          </p:nvPr>
        </p:nvSpPr>
        <p:spPr>
          <a:xfrm>
            <a:off x="228600" y="1600200"/>
            <a:ext cx="3962400" cy="3581400"/>
          </a:xfrm>
        </p:spPr>
        <p:txBody>
          <a:bodyPr>
            <a:normAutofit/>
          </a:bodyPr>
          <a:lstStyle/>
          <a:p>
            <a:pPr lvl="1">
              <a:buNone/>
            </a:pPr>
            <a:r>
              <a:rPr lang="en-US" sz="2400" dirty="0" smtClean="0">
                <a:latin typeface="Arial" charset="0"/>
                <a:cs typeface="Arial" charset="0"/>
              </a:rPr>
              <a:t>In 1883, the volcanic island of Krakatau in the Indian Ocean was blown to pieces by an eruption. The tiny island that remained was completely barren…like this volcanic island today </a:t>
            </a:r>
          </a:p>
          <a:p>
            <a:pPr lvl="1">
              <a:buNone/>
            </a:pPr>
            <a:endParaRPr lang="en-US" dirty="0" smtClean="0">
              <a:latin typeface="Arial" charset="0"/>
              <a:cs typeface="Arial" charset="0"/>
            </a:endParaRPr>
          </a:p>
          <a:p>
            <a:pPr lvl="1"/>
            <a:endParaRPr lang="en-US" dirty="0" smtClean="0">
              <a:latin typeface="Arial" charset="0"/>
              <a:cs typeface="Arial" charset="0"/>
            </a:endParaRPr>
          </a:p>
        </p:txBody>
      </p:sp>
      <p:pic>
        <p:nvPicPr>
          <p:cNvPr id="22530" name="Picture 2" descr="White Island"/>
          <p:cNvPicPr>
            <a:picLocks noChangeAspect="1" noChangeArrowheads="1"/>
          </p:cNvPicPr>
          <p:nvPr/>
        </p:nvPicPr>
        <p:blipFill>
          <a:blip r:embed="rId2" cstate="print"/>
          <a:srcRect/>
          <a:stretch>
            <a:fillRect/>
          </a:stretch>
        </p:blipFill>
        <p:spPr bwMode="auto">
          <a:xfrm>
            <a:off x="4419600" y="1828800"/>
            <a:ext cx="4190582" cy="3147249"/>
          </a:xfrm>
          <a:prstGeom prst="rect">
            <a:avLst/>
          </a:prstGeom>
          <a:noFill/>
        </p:spPr>
      </p:pic>
      <p:sp>
        <p:nvSpPr>
          <p:cNvPr id="6" name="TextBox 5"/>
          <p:cNvSpPr txBox="1"/>
          <p:nvPr/>
        </p:nvSpPr>
        <p:spPr>
          <a:xfrm>
            <a:off x="4419600" y="5410200"/>
            <a:ext cx="4444294" cy="584775"/>
          </a:xfrm>
          <a:prstGeom prst="rect">
            <a:avLst/>
          </a:prstGeom>
          <a:noFill/>
        </p:spPr>
        <p:txBody>
          <a:bodyPr wrap="square" rtlCol="0">
            <a:spAutoFit/>
          </a:bodyPr>
          <a:lstStyle/>
          <a:p>
            <a:pPr algn="ctr"/>
            <a:r>
              <a:rPr lang="en-US" sz="1600" b="1" dirty="0" smtClean="0"/>
              <a:t>White Island, New Zealand</a:t>
            </a:r>
          </a:p>
          <a:p>
            <a:r>
              <a:rPr lang="en-US" sz="1600" dirty="0" smtClean="0"/>
              <a:t>http://www.helinz.co.nz/helicopter-flights/volcanic</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a:t>
            </a:r>
            <a:endParaRPr lang="en-US" dirty="0"/>
          </a:p>
        </p:txBody>
      </p:sp>
      <p:sp>
        <p:nvSpPr>
          <p:cNvPr id="3" name="Text Placeholder 2"/>
          <p:cNvSpPr>
            <a:spLocks noGrp="1"/>
          </p:cNvSpPr>
          <p:nvPr>
            <p:ph type="body" idx="1"/>
          </p:nvPr>
        </p:nvSpPr>
        <p:spPr>
          <a:xfrm>
            <a:off x="457200" y="1600200"/>
            <a:ext cx="4114800" cy="4525963"/>
          </a:xfrm>
        </p:spPr>
        <p:txBody>
          <a:bodyPr>
            <a:normAutofit fontScale="92500" lnSpcReduction="10000"/>
          </a:bodyPr>
          <a:lstStyle/>
          <a:p>
            <a:pPr>
              <a:buNone/>
            </a:pPr>
            <a:r>
              <a:rPr lang="en-US" sz="2400" dirty="0" smtClean="0">
                <a:latin typeface="Arial" charset="0"/>
                <a:cs typeface="Arial" charset="0"/>
              </a:rPr>
              <a:t>Within two years, grasses were growing. Fourteen years later, there were 49 plant species, along with lizards, birds, bats, and insects. By 1929, a forest containing 300 plant species had grown. Today, the island is blanketed by mature rain forest.</a:t>
            </a:r>
          </a:p>
          <a:p>
            <a:pPr marL="342900" lvl="1" indent="-342900">
              <a:buNone/>
            </a:pPr>
            <a:endParaRPr lang="en-US" sz="2400" dirty="0" smtClean="0">
              <a:latin typeface="Arial" charset="0"/>
              <a:cs typeface="Arial" charset="0"/>
            </a:endParaRPr>
          </a:p>
          <a:p>
            <a:pPr marL="342900" lvl="1" indent="-342900">
              <a:buNone/>
            </a:pPr>
            <a:r>
              <a:rPr lang="en-US" sz="2400" dirty="0" smtClean="0">
                <a:latin typeface="Arial" charset="0"/>
                <a:cs typeface="Arial" charset="0"/>
              </a:rPr>
              <a:t>How did the island ecosystem recover so quickly?</a:t>
            </a:r>
          </a:p>
          <a:p>
            <a:pPr>
              <a:buNone/>
            </a:pPr>
            <a:endParaRPr lang="en-US" sz="2400" dirty="0"/>
          </a:p>
        </p:txBody>
      </p:sp>
      <p:pic>
        <p:nvPicPr>
          <p:cNvPr id="1028" name="Picture 4" descr="7 Pools of Oheo, Maui, Hawaii">
            <a:hlinkClick r:id="rId2"/>
          </p:cNvPr>
          <p:cNvPicPr>
            <a:picLocks noChangeAspect="1" noChangeArrowheads="1"/>
          </p:cNvPicPr>
          <p:nvPr/>
        </p:nvPicPr>
        <p:blipFill>
          <a:blip r:embed="rId3" cstate="print"/>
          <a:srcRect/>
          <a:stretch>
            <a:fillRect/>
          </a:stretch>
        </p:blipFill>
        <p:spPr bwMode="auto">
          <a:xfrm>
            <a:off x="4648200" y="1905000"/>
            <a:ext cx="3784472" cy="2840129"/>
          </a:xfrm>
          <a:prstGeom prst="rect">
            <a:avLst/>
          </a:prstGeom>
          <a:noFill/>
        </p:spPr>
      </p:pic>
      <p:sp>
        <p:nvSpPr>
          <p:cNvPr id="6" name="TextBox 5"/>
          <p:cNvSpPr txBox="1"/>
          <p:nvPr/>
        </p:nvSpPr>
        <p:spPr>
          <a:xfrm>
            <a:off x="4876800" y="5029200"/>
            <a:ext cx="3200400" cy="677108"/>
          </a:xfrm>
          <a:prstGeom prst="rect">
            <a:avLst/>
          </a:prstGeom>
          <a:noFill/>
        </p:spPr>
        <p:txBody>
          <a:bodyPr wrap="square" rtlCol="0">
            <a:spAutoFit/>
          </a:bodyPr>
          <a:lstStyle/>
          <a:p>
            <a:pPr algn="ctr"/>
            <a:r>
              <a:rPr lang="en-US" b="1" dirty="0" err="1" smtClean="0"/>
              <a:t>Oheo</a:t>
            </a:r>
            <a:r>
              <a:rPr lang="en-US" b="1" dirty="0" smtClean="0"/>
              <a:t>, </a:t>
            </a:r>
            <a:r>
              <a:rPr lang="en-US" b="1" dirty="0"/>
              <a:t>M</a:t>
            </a:r>
            <a:r>
              <a:rPr lang="en-US" b="1" dirty="0" smtClean="0"/>
              <a:t>aui, Hawaii</a:t>
            </a:r>
          </a:p>
          <a:p>
            <a:r>
              <a:rPr lang="en-US" sz="1000" dirty="0" smtClean="0"/>
              <a:t>http://wallpapersforyou.info/Travel/slides/7%20Pools%20of%20Oheo,%20Maui,%20Hawaii.html</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b="1" smtClean="0">
                <a:solidFill>
                  <a:srgbClr val="339966"/>
                </a:solidFill>
                <a:latin typeface="Arial" charset="0"/>
                <a:cs typeface="Arial" charset="0"/>
              </a:rPr>
              <a:t>Primary and Secondary Succession</a:t>
            </a:r>
          </a:p>
        </p:txBody>
      </p:sp>
      <p:sp>
        <p:nvSpPr>
          <p:cNvPr id="16387" name="Text Placeholder 2"/>
          <p:cNvSpPr>
            <a:spLocks noGrp="1"/>
          </p:cNvSpPr>
          <p:nvPr>
            <p:ph type="body" idx="1"/>
          </p:nvPr>
        </p:nvSpPr>
        <p:spPr/>
        <p:txBody>
          <a:bodyPr/>
          <a:lstStyle/>
          <a:p>
            <a:pPr lvl="1"/>
            <a:r>
              <a:rPr lang="en-US" smtClean="0">
                <a:latin typeface="Arial" charset="0"/>
                <a:cs typeface="Arial" charset="0"/>
              </a:rPr>
              <a:t>How do communities change over time?</a:t>
            </a:r>
          </a:p>
        </p:txBody>
      </p:sp>
      <p:pic>
        <p:nvPicPr>
          <p:cNvPr id="16388" name="Picture 3" descr="key-icon"/>
          <p:cNvPicPr>
            <a:picLocks noChangeAspect="1" noChangeArrowheads="1"/>
          </p:cNvPicPr>
          <p:nvPr/>
        </p:nvPicPr>
        <p:blipFill>
          <a:blip r:embed="rId2" cstate="print"/>
          <a:srcRect/>
          <a:stretch>
            <a:fillRect/>
          </a:stretch>
        </p:blipFill>
        <p:spPr bwMode="auto">
          <a:xfrm>
            <a:off x="304800" y="1676400"/>
            <a:ext cx="419100" cy="266700"/>
          </a:xfrm>
          <a:prstGeom prst="rect">
            <a:avLst/>
          </a:prstGeom>
          <a:noFill/>
          <a:ln w="9525">
            <a:noFill/>
            <a:miter lim="800000"/>
            <a:headEnd/>
            <a:tailEnd/>
          </a:ln>
        </p:spPr>
      </p:pic>
      <p:pic>
        <p:nvPicPr>
          <p:cNvPr id="21506" name="Picture 2" descr="http://www.imamuseum.org/blog/wp-content/uploads/2010/09/5-ecological-succession-400x241.jpg">
            <a:hlinkClick r:id="rId3"/>
          </p:cNvPr>
          <p:cNvPicPr>
            <a:picLocks noChangeAspect="1" noChangeArrowheads="1"/>
          </p:cNvPicPr>
          <p:nvPr/>
        </p:nvPicPr>
        <p:blipFill>
          <a:blip r:embed="rId4" cstate="print"/>
          <a:srcRect/>
          <a:stretch>
            <a:fillRect/>
          </a:stretch>
        </p:blipFill>
        <p:spPr bwMode="auto">
          <a:xfrm>
            <a:off x="1752600" y="2362200"/>
            <a:ext cx="5311865" cy="3200400"/>
          </a:xfrm>
          <a:prstGeom prst="rect">
            <a:avLst/>
          </a:prstGeom>
          <a:noFill/>
        </p:spPr>
      </p:pic>
      <p:sp>
        <p:nvSpPr>
          <p:cNvPr id="6" name="TextBox 5"/>
          <p:cNvSpPr txBox="1"/>
          <p:nvPr/>
        </p:nvSpPr>
        <p:spPr>
          <a:xfrm>
            <a:off x="1295400" y="5791200"/>
            <a:ext cx="6584751" cy="276999"/>
          </a:xfrm>
          <a:prstGeom prst="rect">
            <a:avLst/>
          </a:prstGeom>
          <a:noFill/>
        </p:spPr>
        <p:txBody>
          <a:bodyPr wrap="none" rtlCol="0">
            <a:spAutoFit/>
          </a:bodyPr>
          <a:lstStyle/>
          <a:p>
            <a:r>
              <a:rPr lang="en-US" sz="1200" dirty="0" smtClean="0"/>
              <a:t>http://www.imamuseum.org/blog/2010/09/29/setting-the-record-straight-the-truth-about-100-acres/</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b="1" smtClean="0">
                <a:solidFill>
                  <a:srgbClr val="339966"/>
                </a:solidFill>
                <a:latin typeface="Arial" charset="0"/>
                <a:cs typeface="Arial" charset="0"/>
              </a:rPr>
              <a:t>Primary and Secondary Succession</a:t>
            </a:r>
          </a:p>
        </p:txBody>
      </p:sp>
      <p:sp>
        <p:nvSpPr>
          <p:cNvPr id="18435" name="Text Placeholder 2"/>
          <p:cNvSpPr>
            <a:spLocks noGrp="1"/>
          </p:cNvSpPr>
          <p:nvPr>
            <p:ph type="body" idx="1"/>
          </p:nvPr>
        </p:nvSpPr>
        <p:spPr>
          <a:xfrm>
            <a:off x="152400" y="1600200"/>
            <a:ext cx="8534400" cy="4525963"/>
          </a:xfrm>
        </p:spPr>
        <p:txBody>
          <a:bodyPr>
            <a:normAutofit lnSpcReduction="10000"/>
          </a:bodyPr>
          <a:lstStyle/>
          <a:p>
            <a:pPr lvl="1"/>
            <a:r>
              <a:rPr lang="en-US" b="1" dirty="0" smtClean="0">
                <a:latin typeface="Arial" charset="0"/>
                <a:cs typeface="Arial" charset="0"/>
              </a:rPr>
              <a:t>	</a:t>
            </a:r>
            <a:r>
              <a:rPr lang="en-US" sz="3200" b="1" u="sng" dirty="0" smtClean="0">
                <a:latin typeface="Arial" charset="0"/>
                <a:cs typeface="Arial" charset="0"/>
              </a:rPr>
              <a:t>Ecological succession</a:t>
            </a:r>
            <a:r>
              <a:rPr lang="en-US" sz="3200" dirty="0" smtClean="0">
                <a:latin typeface="Arial" charset="0"/>
                <a:cs typeface="Arial" charset="0"/>
              </a:rPr>
              <a:t> </a:t>
            </a:r>
            <a:r>
              <a:rPr lang="en-US" dirty="0" smtClean="0">
                <a:latin typeface="Arial" charset="0"/>
                <a:cs typeface="Arial" charset="0"/>
              </a:rPr>
              <a:t>is a series of more-or-less predictable changes that occur in a community over time. </a:t>
            </a:r>
          </a:p>
          <a:p>
            <a:pPr lvl="1"/>
            <a:endParaRPr lang="en-US" b="1" dirty="0" smtClean="0">
              <a:latin typeface="Arial" charset="0"/>
              <a:cs typeface="Arial" charset="0"/>
            </a:endParaRPr>
          </a:p>
          <a:p>
            <a:pPr lvl="1"/>
            <a:r>
              <a:rPr lang="en-US" dirty="0" smtClean="0">
                <a:latin typeface="Arial" charset="0"/>
                <a:cs typeface="Arial" charset="0"/>
              </a:rPr>
              <a:t>	Ecosystems change over time, especially after </a:t>
            </a:r>
            <a:r>
              <a:rPr lang="en-US" b="1" u="sng" dirty="0" smtClean="0">
                <a:latin typeface="Arial" charset="0"/>
                <a:cs typeface="Arial" charset="0"/>
              </a:rPr>
              <a:t>disturbances</a:t>
            </a:r>
            <a:r>
              <a:rPr lang="en-US" dirty="0" smtClean="0">
                <a:latin typeface="Arial" charset="0"/>
                <a:cs typeface="Arial" charset="0"/>
              </a:rPr>
              <a:t>, as some species die out and new species move in.</a:t>
            </a:r>
          </a:p>
          <a:p>
            <a:pPr lvl="1"/>
            <a:endParaRPr lang="en-US" dirty="0" smtClean="0">
              <a:latin typeface="Arial" charset="0"/>
              <a:cs typeface="Arial" charset="0"/>
            </a:endParaRPr>
          </a:p>
          <a:p>
            <a:pPr lvl="1"/>
            <a:r>
              <a:rPr lang="en-US" dirty="0" smtClean="0">
                <a:latin typeface="Arial" charset="0"/>
                <a:cs typeface="Arial" charset="0"/>
              </a:rPr>
              <a:t>	Over the course of succession, the number of different species present typically </a:t>
            </a:r>
            <a:r>
              <a:rPr lang="en-US" b="1" u="sng" dirty="0" smtClean="0">
                <a:latin typeface="Arial" charset="0"/>
                <a:cs typeface="Arial" charset="0"/>
              </a:rPr>
              <a:t>increases</a:t>
            </a:r>
            <a:r>
              <a:rPr lang="en-US" dirty="0" smtClean="0">
                <a:latin typeface="Arial" charset="0"/>
                <a:cs typeface="Arial"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smtClean="0">
                <a:solidFill>
                  <a:srgbClr val="3366FF"/>
                </a:solidFill>
                <a:latin typeface="Arial" charset="0"/>
                <a:cs typeface="Arial" charset="0"/>
              </a:rPr>
              <a:t>Primary Succession  </a:t>
            </a:r>
          </a:p>
        </p:txBody>
      </p:sp>
      <p:sp>
        <p:nvSpPr>
          <p:cNvPr id="19459" name="Text Placeholder 2"/>
          <p:cNvSpPr>
            <a:spLocks noGrp="1"/>
          </p:cNvSpPr>
          <p:nvPr>
            <p:ph type="body" idx="1"/>
          </p:nvPr>
        </p:nvSpPr>
        <p:spPr>
          <a:xfrm>
            <a:off x="457200" y="1447800"/>
            <a:ext cx="8229600" cy="2819399"/>
          </a:xfrm>
        </p:spPr>
        <p:txBody>
          <a:bodyPr>
            <a:normAutofit fontScale="77500" lnSpcReduction="20000"/>
          </a:bodyPr>
          <a:lstStyle/>
          <a:p>
            <a:pPr lvl="1"/>
            <a:r>
              <a:rPr lang="en-US" dirty="0" smtClean="0">
                <a:latin typeface="Arial" charset="0"/>
                <a:cs typeface="Arial" charset="0"/>
              </a:rPr>
              <a:t>Volcanic explosions can create new land or sterilize existing areas. Cooled lava leaves </a:t>
            </a:r>
            <a:r>
              <a:rPr lang="en-US" b="1" u="sng" dirty="0" smtClean="0">
                <a:latin typeface="Arial" charset="0"/>
                <a:cs typeface="Arial" charset="0"/>
              </a:rPr>
              <a:t>bare rock.</a:t>
            </a:r>
          </a:p>
          <a:p>
            <a:pPr lvl="1"/>
            <a:endParaRPr lang="en-US" b="1" dirty="0" smtClean="0">
              <a:latin typeface="Arial" charset="0"/>
              <a:cs typeface="Arial" charset="0"/>
            </a:endParaRPr>
          </a:p>
          <a:p>
            <a:pPr lvl="1"/>
            <a:r>
              <a:rPr lang="en-US" dirty="0" smtClean="0">
                <a:latin typeface="Arial" charset="0"/>
                <a:cs typeface="Arial" charset="0"/>
              </a:rPr>
              <a:t>Retreating glaciers can have the same effect, leaving only exposed </a:t>
            </a:r>
            <a:r>
              <a:rPr lang="en-US" b="1" u="sng" dirty="0" smtClean="0">
                <a:latin typeface="Arial" charset="0"/>
                <a:cs typeface="Arial" charset="0"/>
              </a:rPr>
              <a:t>bare rock </a:t>
            </a:r>
            <a:r>
              <a:rPr lang="en-US" dirty="0" smtClean="0">
                <a:latin typeface="Arial" charset="0"/>
                <a:cs typeface="Arial" charset="0"/>
              </a:rPr>
              <a:t>behind them. </a:t>
            </a:r>
          </a:p>
          <a:p>
            <a:pPr lvl="1"/>
            <a:endParaRPr lang="en-US" dirty="0" smtClean="0">
              <a:latin typeface="Arial" charset="0"/>
              <a:cs typeface="Arial" charset="0"/>
            </a:endParaRPr>
          </a:p>
          <a:p>
            <a:pPr lvl="1"/>
            <a:r>
              <a:rPr lang="en-US" dirty="0" smtClean="0">
                <a:latin typeface="Arial" charset="0"/>
                <a:cs typeface="Arial" charset="0"/>
              </a:rPr>
              <a:t>Succession that begins in an area with no remnants leftovers) of an older community is called </a:t>
            </a:r>
            <a:r>
              <a:rPr lang="en-US" b="1" u="sng" dirty="0" smtClean="0">
                <a:latin typeface="Arial" charset="0"/>
                <a:cs typeface="Arial" charset="0"/>
              </a:rPr>
              <a:t>primary succession</a:t>
            </a:r>
            <a:r>
              <a:rPr lang="en-US" u="sng" dirty="0" smtClean="0">
                <a:latin typeface="Arial" charset="0"/>
                <a:cs typeface="Arial" charset="0"/>
              </a:rPr>
              <a:t>. </a:t>
            </a:r>
          </a:p>
        </p:txBody>
      </p:sp>
      <p:pic>
        <p:nvPicPr>
          <p:cNvPr id="19460" name="Picture 2" descr="C:\Users\Alex\Desktop\Batch 4\Art\Art 3_18_09+\BIO10NAE_02_04_04_005_LRIM_02.png"/>
          <p:cNvPicPr>
            <a:picLocks noChangeAspect="1" noChangeArrowheads="1"/>
          </p:cNvPicPr>
          <p:nvPr/>
        </p:nvPicPr>
        <p:blipFill>
          <a:blip r:embed="rId2" cstate="print"/>
          <a:srcRect/>
          <a:stretch>
            <a:fillRect/>
          </a:stretch>
        </p:blipFill>
        <p:spPr bwMode="auto">
          <a:xfrm>
            <a:off x="0" y="4572000"/>
            <a:ext cx="9142413" cy="2286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b="1" smtClean="0">
                <a:solidFill>
                  <a:srgbClr val="3366FF"/>
                </a:solidFill>
                <a:latin typeface="Arial" charset="0"/>
                <a:cs typeface="Arial" charset="0"/>
              </a:rPr>
              <a:t>Primary Succession  </a:t>
            </a:r>
          </a:p>
        </p:txBody>
      </p:sp>
      <p:sp>
        <p:nvSpPr>
          <p:cNvPr id="20483" name="Text Placeholder 2"/>
          <p:cNvSpPr>
            <a:spLocks noGrp="1"/>
          </p:cNvSpPr>
          <p:nvPr>
            <p:ph type="body" idx="1"/>
          </p:nvPr>
        </p:nvSpPr>
        <p:spPr>
          <a:xfrm>
            <a:off x="457200" y="1600201"/>
            <a:ext cx="8229600" cy="2590800"/>
          </a:xfrm>
        </p:spPr>
        <p:txBody>
          <a:bodyPr>
            <a:normAutofit fontScale="77500" lnSpcReduction="20000"/>
          </a:bodyPr>
          <a:lstStyle/>
          <a:p>
            <a:pPr lvl="1"/>
            <a:r>
              <a:rPr lang="en-US" dirty="0" smtClean="0">
                <a:latin typeface="Arial" charset="0"/>
                <a:cs typeface="Arial" charset="0"/>
              </a:rPr>
              <a:t>For example, in Glacier Bay, Alaska, a retreating glacier exposed </a:t>
            </a:r>
            <a:r>
              <a:rPr lang="en-US" b="1" u="sng" dirty="0" smtClean="0">
                <a:latin typeface="Arial" charset="0"/>
                <a:cs typeface="Arial" charset="0"/>
              </a:rPr>
              <a:t>bare rock</a:t>
            </a:r>
            <a:r>
              <a:rPr lang="en-US" dirty="0" smtClean="0">
                <a:latin typeface="Arial" charset="0"/>
                <a:cs typeface="Arial" charset="0"/>
              </a:rPr>
              <a:t>. </a:t>
            </a:r>
          </a:p>
          <a:p>
            <a:pPr lvl="1"/>
            <a:endParaRPr lang="en-US" dirty="0" smtClean="0">
              <a:latin typeface="Arial" charset="0"/>
              <a:cs typeface="Arial" charset="0"/>
            </a:endParaRPr>
          </a:p>
          <a:p>
            <a:pPr lvl="1"/>
            <a:r>
              <a:rPr lang="en-US" dirty="0" smtClean="0">
                <a:latin typeface="Arial" charset="0"/>
                <a:cs typeface="Arial" charset="0"/>
              </a:rPr>
              <a:t>Over the course of more than 100 years, a series of changes has led to the hemlock and spruce forest currently found in the area</a:t>
            </a:r>
          </a:p>
          <a:p>
            <a:pPr lvl="1"/>
            <a:endParaRPr lang="en-US" dirty="0" smtClean="0">
              <a:latin typeface="Arial" charset="0"/>
              <a:cs typeface="Arial" charset="0"/>
            </a:endParaRPr>
          </a:p>
          <a:p>
            <a:pPr lvl="1"/>
            <a:r>
              <a:rPr lang="en-US" dirty="0" smtClean="0">
                <a:latin typeface="Arial" charset="0"/>
                <a:cs typeface="Arial" charset="0"/>
              </a:rPr>
              <a:t>Changes in this community will continue for </a:t>
            </a:r>
            <a:r>
              <a:rPr lang="en-US" b="1" u="sng" dirty="0" smtClean="0">
                <a:latin typeface="Arial" charset="0"/>
                <a:cs typeface="Arial" charset="0"/>
              </a:rPr>
              <a:t>centuries</a:t>
            </a:r>
            <a:r>
              <a:rPr lang="en-US" b="1" dirty="0" smtClean="0">
                <a:latin typeface="Arial" charset="0"/>
                <a:cs typeface="Arial" charset="0"/>
              </a:rPr>
              <a:t>.</a:t>
            </a:r>
          </a:p>
        </p:txBody>
      </p:sp>
      <p:pic>
        <p:nvPicPr>
          <p:cNvPr id="20484" name="Picture 2" descr="C:\Users\Alex\Desktop\Batch 4\Art\Art 3_18_09+\BIO10NAE_02_04_04_005_LRIM_02.png"/>
          <p:cNvPicPr>
            <a:picLocks noChangeAspect="1" noChangeArrowheads="1"/>
          </p:cNvPicPr>
          <p:nvPr/>
        </p:nvPicPr>
        <p:blipFill>
          <a:blip r:embed="rId2" cstate="print"/>
          <a:srcRect/>
          <a:stretch>
            <a:fillRect/>
          </a:stretch>
        </p:blipFill>
        <p:spPr bwMode="auto">
          <a:xfrm>
            <a:off x="0" y="4267200"/>
            <a:ext cx="9142413" cy="2286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latin typeface="Arial" charset="0"/>
                <a:cs typeface="Arial" charset="0"/>
              </a:rPr>
              <a:t>Primary Succession </a:t>
            </a:r>
            <a:endParaRPr lang="en-US" dirty="0"/>
          </a:p>
        </p:txBody>
      </p:sp>
      <p:sp>
        <p:nvSpPr>
          <p:cNvPr id="3" name="Text Placeholder 2"/>
          <p:cNvSpPr>
            <a:spLocks noGrp="1"/>
          </p:cNvSpPr>
          <p:nvPr>
            <p:ph type="body" idx="1"/>
          </p:nvPr>
        </p:nvSpPr>
        <p:spPr/>
        <p:txBody>
          <a:bodyPr>
            <a:normAutofit/>
          </a:bodyPr>
          <a:lstStyle/>
          <a:p>
            <a:pPr>
              <a:buNone/>
            </a:pPr>
            <a:r>
              <a:rPr lang="en-US" sz="2400" dirty="0" smtClean="0"/>
              <a:t>Primary Succession begins in a place with </a:t>
            </a:r>
            <a:r>
              <a:rPr lang="en-US" sz="2400" b="1" u="sng" dirty="0" smtClean="0"/>
              <a:t>NO SOIL</a:t>
            </a:r>
          </a:p>
          <a:p>
            <a:pPr>
              <a:buNone/>
            </a:pPr>
            <a:r>
              <a:rPr lang="en-US" sz="2400" b="1" dirty="0" smtClean="0"/>
              <a:t>Steps:</a:t>
            </a:r>
          </a:p>
          <a:p>
            <a:pPr marL="514350" indent="-514350">
              <a:buAutoNum type="arabicPeriod"/>
            </a:pPr>
            <a:r>
              <a:rPr lang="en-US" sz="2400" b="1" u="sng" dirty="0" smtClean="0"/>
              <a:t>Bare rock</a:t>
            </a:r>
            <a:r>
              <a:rPr lang="en-US" sz="2400" dirty="0" smtClean="0"/>
              <a:t>, nothing lives</a:t>
            </a:r>
          </a:p>
          <a:p>
            <a:pPr marL="514350" indent="-514350">
              <a:buAutoNum type="arabicPeriod"/>
            </a:pPr>
            <a:r>
              <a:rPr lang="en-US" sz="2400" b="1" u="sng" dirty="0" smtClean="0"/>
              <a:t>Lichens</a:t>
            </a:r>
            <a:r>
              <a:rPr lang="en-US" sz="2400" dirty="0" smtClean="0"/>
              <a:t>: acids break down rocks. Rock particles and the remains of dead lichens mix to start the formation of </a:t>
            </a:r>
            <a:r>
              <a:rPr lang="en-US" sz="2400" b="1" dirty="0" smtClean="0"/>
              <a:t>soil</a:t>
            </a:r>
            <a:r>
              <a:rPr lang="en-US" sz="2400" dirty="0" smtClean="0"/>
              <a:t>.</a:t>
            </a:r>
          </a:p>
          <a:p>
            <a:pPr marL="514350" indent="-514350">
              <a:buAutoNum type="arabicPeriod"/>
            </a:pPr>
            <a:r>
              <a:rPr lang="en-US" sz="2400" b="1" u="sng" dirty="0" smtClean="0"/>
              <a:t>Mosses</a:t>
            </a:r>
            <a:r>
              <a:rPr lang="en-US" sz="2400" dirty="0" smtClean="0"/>
              <a:t> grow. Insects and other tiny organisms live in the area. Their remains add to the soil.</a:t>
            </a:r>
          </a:p>
          <a:p>
            <a:pPr marL="514350" indent="-514350">
              <a:buAutoNum type="arabicPeriod"/>
            </a:pPr>
            <a:r>
              <a:rPr lang="en-US" sz="2400" b="1" u="sng" dirty="0" smtClean="0"/>
              <a:t>Soil deepens</a:t>
            </a:r>
            <a:r>
              <a:rPr lang="en-US" sz="2400" dirty="0" smtClean="0"/>
              <a:t>. Ferns, grasses and wildflowers grow. Shrubs and small trees may grow.</a:t>
            </a:r>
          </a:p>
          <a:p>
            <a:pPr marL="514350" indent="-514350">
              <a:buAutoNum type="arabicPeriod"/>
            </a:pPr>
            <a:r>
              <a:rPr lang="en-US" sz="2400" dirty="0" smtClean="0"/>
              <a:t>After 100’s or 1000’s of years, a </a:t>
            </a:r>
            <a:r>
              <a:rPr lang="en-US" sz="2400" b="1" u="sng" dirty="0" smtClean="0"/>
              <a:t>mature forest </a:t>
            </a:r>
            <a:r>
              <a:rPr lang="en-US" sz="2400" dirty="0" smtClean="0"/>
              <a:t>may grow.</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884</Words>
  <Application>Microsoft Office PowerPoint</Application>
  <PresentationFormat>On-screen Show (4:3)</PresentationFormat>
  <Paragraphs>115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Lesson Overview</vt:lpstr>
      <vt:lpstr>THINK ABOUT IT</vt:lpstr>
      <vt:lpstr>THINK ABOUT IT  </vt:lpstr>
      <vt:lpstr>THINK ABOUT IT</vt:lpstr>
      <vt:lpstr>Primary and Secondary Succession</vt:lpstr>
      <vt:lpstr>Primary and Secondary Succession</vt:lpstr>
      <vt:lpstr>Primary Succession  </vt:lpstr>
      <vt:lpstr>Primary Succession  </vt:lpstr>
      <vt:lpstr>Primary Succession </vt:lpstr>
      <vt:lpstr>Primary Succession  </vt:lpstr>
      <vt:lpstr>Primary Succession  </vt:lpstr>
      <vt:lpstr>Secondary Succession  </vt:lpstr>
      <vt:lpstr>Secondary Succession  </vt:lpstr>
      <vt:lpstr>Secondary Succession </vt:lpstr>
      <vt:lpstr>Secondary Succession  </vt:lpstr>
      <vt:lpstr>Why Succession Occurs  </vt:lpstr>
      <vt:lpstr>Climax Communities</vt:lpstr>
      <vt:lpstr>Climax Communities</vt:lpstr>
      <vt:lpstr>Climax Communities</vt:lpstr>
      <vt:lpstr>Succession After Natural Disturbances  </vt:lpstr>
      <vt:lpstr>Succession After Human-Caused Disturbances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Overview</dc:title>
  <dc:creator>Office</dc:creator>
  <cp:lastModifiedBy>Windows User</cp:lastModifiedBy>
  <cp:revision>18</cp:revision>
  <dcterms:created xsi:type="dcterms:W3CDTF">2011-04-19T08:37:09Z</dcterms:created>
  <dcterms:modified xsi:type="dcterms:W3CDTF">2013-03-26T14:36:45Z</dcterms:modified>
</cp:coreProperties>
</file>