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67" r:id="rId5"/>
    <p:sldId id="268" r:id="rId6"/>
    <p:sldId id="269" r:id="rId7"/>
    <p:sldId id="277" r:id="rId8"/>
    <p:sldId id="270" r:id="rId9"/>
    <p:sldId id="271" r:id="rId10"/>
    <p:sldId id="272" r:id="rId11"/>
    <p:sldId id="273" r:id="rId12"/>
    <p:sldId id="278" r:id="rId13"/>
    <p:sldId id="274" r:id="rId14"/>
    <p:sldId id="275" r:id="rId15"/>
    <p:sldId id="276" r:id="rId16"/>
  </p:sldIdLst>
  <p:sldSz cx="9144000" cy="6858000" type="screen4x3"/>
  <p:notesSz cx="6858000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8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230BF-D6CE-474A-83CD-3663BB2E344C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610EE-DB16-48BE-8793-DC38CC98B6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7831" name="Freeform 7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BA8C79-9683-4516-87FA-35F5D17FF0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34" name="Rectangle 1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071D6-6B3D-4522-B87B-79C89CE5D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13B6B-29BF-4758-845A-8FBA76A89F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E4666-A364-4DFA-AE3D-B2F1B8C26A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A029-C76C-4039-BC73-3EB1D2F5E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DE5BC-8485-40F0-9B97-3AB02C23A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A7AA9-2720-4D81-A6A0-BD2EAC0D5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2086-7513-48A4-8A32-09F98708A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411A-252F-48AD-A9B0-E248E31C2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56FF8-B29A-4786-A300-8597CE5F1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9798B-5145-454A-BAF4-C4B92C646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66AAC6A-A6F3-4622-B43E-BA1A71AB405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57495" y="1359666"/>
            <a:ext cx="7772400" cy="1523976"/>
          </a:xfrm>
        </p:spPr>
        <p:txBody>
          <a:bodyPr/>
          <a:lstStyle/>
          <a:p>
            <a:r>
              <a:rPr lang="en-US" sz="7200" dirty="0" smtClean="0"/>
              <a:t>Freshwater</a:t>
            </a:r>
            <a:r>
              <a:rPr lang="en-US" dirty="0" smtClean="0"/>
              <a:t> </a:t>
            </a:r>
            <a:r>
              <a:rPr lang="en-US" sz="7200" dirty="0" smtClean="0"/>
              <a:t>Biome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276600"/>
            <a:ext cx="6400800" cy="2362200"/>
          </a:xfrm>
        </p:spPr>
        <p:txBody>
          <a:bodyPr/>
          <a:lstStyle/>
          <a:p>
            <a:r>
              <a:rPr lang="en-US" sz="4000" dirty="0" smtClean="0"/>
              <a:t>Moving Water Ecosystem</a:t>
            </a:r>
          </a:p>
          <a:p>
            <a:r>
              <a:rPr lang="en-US" sz="4000" dirty="0" smtClean="0"/>
              <a:t>Deeper Water Ecosystem</a:t>
            </a:r>
          </a:p>
          <a:p>
            <a:r>
              <a:rPr lang="en-US" sz="4000" dirty="0" smtClean="0"/>
              <a:t>Shallow Water Ecosystem</a:t>
            </a:r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Water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181600" cy="1752600"/>
          </a:xfrm>
        </p:spPr>
        <p:txBody>
          <a:bodyPr/>
          <a:lstStyle/>
          <a:p>
            <a:r>
              <a:rPr lang="en-US" dirty="0" smtClean="0"/>
              <a:t>Plankton, including algae</a:t>
            </a:r>
          </a:p>
          <a:p>
            <a:r>
              <a:rPr lang="en-US" dirty="0" smtClean="0"/>
              <a:t>Fish: bass</a:t>
            </a:r>
            <a:r>
              <a:rPr lang="en-US" dirty="0"/>
              <a:t>, lake trout, </a:t>
            </a:r>
            <a:r>
              <a:rPr lang="en-US" dirty="0" smtClean="0"/>
              <a:t>other fishes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22882" name="Picture 2" descr="http://www.endangeredspecieslawandpolicy.com/uploads/image/striped%20bass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352800"/>
            <a:ext cx="4865790" cy="29622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Water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91000" cy="1676400"/>
          </a:xfrm>
        </p:spPr>
        <p:txBody>
          <a:bodyPr/>
          <a:lstStyle/>
          <a:p>
            <a:pPr>
              <a:buNone/>
            </a:pPr>
            <a:r>
              <a:rPr lang="en-US" dirty="0"/>
              <a:t>C</a:t>
            </a:r>
            <a:r>
              <a:rPr lang="en-US" dirty="0" smtClean="0"/>
              <a:t>atfish</a:t>
            </a:r>
            <a:r>
              <a:rPr lang="en-US" dirty="0"/>
              <a:t>, carp, worms, crustaceans, fungi, bacteria.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3906" name="Picture 2" descr="http://fishingforbeginners.net/wp-content/uploads/2010/11/Cat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00400"/>
            <a:ext cx="4114800" cy="3086100"/>
          </a:xfrm>
          <a:prstGeom prst="rect">
            <a:avLst/>
          </a:prstGeom>
          <a:noFill/>
        </p:spPr>
      </p:pic>
      <p:pic>
        <p:nvPicPr>
          <p:cNvPr id="123908" name="Picture 4" descr="http://2.bp.blogspot.com/_7LoqDcUTfog/TUvwv3vZQZI/AAAAAAAAAL4/qOk8K0pJmzQ/s1600/Water%2Bflea%2Bfreshwater%2Bcrustacean%2BDaphnia%2Bpul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4356100"/>
          </a:xfrm>
        </p:spPr>
        <p:txBody>
          <a:bodyPr/>
          <a:lstStyle/>
          <a:p>
            <a:r>
              <a:rPr lang="en-US" dirty="0" smtClean="0"/>
              <a:t>3. Shallow Water Ecosystem</a:t>
            </a:r>
            <a:br>
              <a:rPr lang="en-US" dirty="0" smtClean="0"/>
            </a:br>
            <a:r>
              <a:rPr lang="en-US" dirty="0" smtClean="0"/>
              <a:t>	Wetlands: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u="sng" dirty="0" smtClean="0"/>
              <a:t>Marshes </a:t>
            </a:r>
            <a:r>
              <a:rPr lang="en-US" dirty="0" smtClean="0"/>
              <a:t>  and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		</a:t>
            </a:r>
            <a:r>
              <a:rPr lang="en-US" b="1" u="sng" dirty="0" smtClean="0"/>
              <a:t>Swamps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752600"/>
          </a:xfrm>
        </p:spPr>
        <p:txBody>
          <a:bodyPr/>
          <a:lstStyle/>
          <a:p>
            <a:r>
              <a:rPr lang="en-US" b="1" dirty="0" smtClean="0"/>
              <a:t>Wetland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2057400"/>
          </a:xfrm>
        </p:spPr>
        <p:txBody>
          <a:bodyPr/>
          <a:lstStyle/>
          <a:p>
            <a:pPr lvl="0"/>
            <a:r>
              <a:rPr lang="en-US" sz="2800" dirty="0"/>
              <a:t>Area </a:t>
            </a:r>
            <a:r>
              <a:rPr lang="en-US" sz="2800" b="1" u="sng" dirty="0"/>
              <a:t>underwater</a:t>
            </a:r>
            <a:r>
              <a:rPr lang="en-US" sz="2800" b="1" dirty="0"/>
              <a:t> </a:t>
            </a:r>
            <a:r>
              <a:rPr lang="en-US" sz="2800" dirty="0"/>
              <a:t>or whose soil contains lots of moisture</a:t>
            </a:r>
          </a:p>
          <a:p>
            <a:pPr lvl="0"/>
            <a:r>
              <a:rPr lang="en-US" sz="2800" dirty="0"/>
              <a:t>Important </a:t>
            </a:r>
            <a:r>
              <a:rPr lang="en-US" sz="2800" b="1" dirty="0"/>
              <a:t>in </a:t>
            </a:r>
            <a:r>
              <a:rPr lang="en-US" sz="2800" b="1" u="sng" dirty="0"/>
              <a:t>flood control</a:t>
            </a:r>
            <a:r>
              <a:rPr lang="en-US" sz="2800" dirty="0"/>
              <a:t>: </a:t>
            </a:r>
            <a:r>
              <a:rPr lang="en-US" sz="2800" dirty="0" smtClean="0"/>
              <a:t>soaks </a:t>
            </a:r>
            <a:r>
              <a:rPr lang="en-US" sz="2800" dirty="0"/>
              <a:t>up lots of water</a:t>
            </a:r>
          </a:p>
          <a:p>
            <a:pPr lvl="0"/>
            <a:r>
              <a:rPr lang="en-US" sz="2800" dirty="0" smtClean="0"/>
              <a:t>Helps </a:t>
            </a:r>
            <a:r>
              <a:rPr lang="en-US" sz="2800" dirty="0"/>
              <a:t>replenish underground </a:t>
            </a:r>
            <a:r>
              <a:rPr lang="en-US" sz="2800" b="1" u="sng" dirty="0"/>
              <a:t>water supplies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4930" name="Picture 2" descr="http://www.co.kenosha.wi.us/plandev/conservation/images/WetlandResto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191000"/>
            <a:ext cx="5105995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r>
              <a:rPr lang="en-US" b="1" u="sng" dirty="0" smtClean="0"/>
              <a:t>Marshes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267200" cy="4419600"/>
          </a:xfrm>
        </p:spPr>
        <p:txBody>
          <a:bodyPr/>
          <a:lstStyle/>
          <a:p>
            <a:pPr lvl="0">
              <a:buNone/>
            </a:pPr>
            <a:r>
              <a:rPr lang="en-US" sz="2400" b="1" u="sng" dirty="0" smtClean="0"/>
              <a:t>Marsh</a:t>
            </a:r>
            <a:r>
              <a:rPr lang="en-US" sz="2400" dirty="0" smtClean="0"/>
              <a:t>: </a:t>
            </a:r>
            <a:r>
              <a:rPr lang="en-US" sz="2400" dirty="0"/>
              <a:t>treeless wetland; found in shallow areas along lakes, ponds, rivers, and </a:t>
            </a:r>
            <a:r>
              <a:rPr lang="en-US" sz="2400" dirty="0" smtClean="0"/>
              <a:t>streams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r>
              <a:rPr lang="en-US" sz="2400" b="1" dirty="0" smtClean="0"/>
              <a:t>Marsh life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>Plants: grasses, reeds, bulrushes, wild rice</a:t>
            </a:r>
          </a:p>
          <a:p>
            <a:r>
              <a:rPr lang="en-US" sz="2400" dirty="0"/>
              <a:t>Animals: muskrats, turtles, frogs, birds</a:t>
            </a:r>
          </a:p>
          <a:p>
            <a:pPr lvl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25954" name="Picture 2" descr="http://science.kennesaw.edu/~jdirnber/oceanography/LecuturesOceanogr/LecSaltMarsh/salt_mar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9726" y="457200"/>
            <a:ext cx="3823274" cy="2438400"/>
          </a:xfrm>
          <a:prstGeom prst="rect">
            <a:avLst/>
          </a:prstGeom>
          <a:noFill/>
        </p:spPr>
      </p:pic>
      <p:pic>
        <p:nvPicPr>
          <p:cNvPr id="125956" name="Picture 4" descr="http://dovecreekgardens.com/images/products/moreproducts/Dwarf%20Cat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0"/>
            <a:ext cx="1655131" cy="1495425"/>
          </a:xfrm>
          <a:prstGeom prst="rect">
            <a:avLst/>
          </a:prstGeom>
          <a:noFill/>
        </p:spPr>
      </p:pic>
      <p:pic>
        <p:nvPicPr>
          <p:cNvPr id="125958" name="Picture 6" descr="http://webpages.charter.net/trapperman/images/muskrat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800600"/>
            <a:ext cx="2783888" cy="1857376"/>
          </a:xfrm>
          <a:prstGeom prst="rect">
            <a:avLst/>
          </a:prstGeom>
          <a:noFill/>
        </p:spPr>
      </p:pic>
      <p:pic>
        <p:nvPicPr>
          <p:cNvPr id="125960" name="Picture 8" descr="http://4.bp.blogspot.com/_Fyh8cloAIbY/TRqixeYFRWI/AAAAAAAAArc/qAPne2A9lZ0/s640/marsh+fro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048000"/>
            <a:ext cx="1521836" cy="14478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2100"/>
            <a:ext cx="8305800" cy="1155700"/>
          </a:xfrm>
        </p:spPr>
        <p:txBody>
          <a:bodyPr/>
          <a:lstStyle/>
          <a:p>
            <a:r>
              <a:rPr lang="en-US" b="1" dirty="0" smtClean="0"/>
              <a:t>Swamps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572000" cy="46482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Swamp</a:t>
            </a:r>
            <a:r>
              <a:rPr lang="en-US" sz="2400" dirty="0" smtClean="0"/>
              <a:t>: </a:t>
            </a:r>
            <a:r>
              <a:rPr lang="en-US" sz="2400" dirty="0"/>
              <a:t>wetland with trees and vines; low areas near slow rivers; flooded part of </a:t>
            </a:r>
            <a:r>
              <a:rPr lang="en-US" sz="2400" dirty="0" smtClean="0"/>
              <a:t>year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u="sng" dirty="0" smtClean="0"/>
              <a:t>Swamp Life:</a:t>
            </a:r>
          </a:p>
          <a:p>
            <a:r>
              <a:rPr lang="en-US" sz="2400" dirty="0"/>
              <a:t>Plants: willows, bald cypresses, oaks, vines, poison ivy, orchids, water lilies</a:t>
            </a:r>
          </a:p>
          <a:p>
            <a:r>
              <a:rPr lang="en-US" sz="2400" dirty="0"/>
              <a:t>Animals: fishes, snakes, birds, alligators, turtles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26978" name="Picture 2" descr="http://2time.files.wordpress.com/2007/09/swamp-lowres-cdj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33400"/>
            <a:ext cx="3796703" cy="3158707"/>
          </a:xfrm>
          <a:prstGeom prst="rect">
            <a:avLst/>
          </a:prstGeom>
          <a:noFill/>
        </p:spPr>
      </p:pic>
      <p:pic>
        <p:nvPicPr>
          <p:cNvPr id="126980" name="Picture 4" descr="http://thomas.thomlex.com/reptiles/Allig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algn="l"/>
            <a:r>
              <a:rPr lang="en-US" dirty="0" smtClean="0"/>
              <a:t>What is an Ecosystem?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609600" y="2895600"/>
            <a:ext cx="7924800" cy="3048000"/>
          </a:xfrm>
        </p:spPr>
        <p:txBody>
          <a:bodyPr/>
          <a:lstStyle/>
          <a:p>
            <a:r>
              <a:rPr lang="en-US" dirty="0" smtClean="0"/>
              <a:t>Two factors in Ecosystems:</a:t>
            </a:r>
          </a:p>
          <a:p>
            <a:r>
              <a:rPr lang="en-US" b="1" u="sng" dirty="0" smtClean="0"/>
              <a:t>Biotic</a:t>
            </a:r>
            <a:r>
              <a:rPr lang="en-US" u="sng" dirty="0" smtClean="0"/>
              <a:t> </a:t>
            </a:r>
            <a:r>
              <a:rPr lang="en-US" dirty="0" smtClean="0"/>
              <a:t>Factors: </a:t>
            </a:r>
            <a:r>
              <a:rPr lang="en-US" sz="2800" b="1" u="sng" dirty="0" smtClean="0"/>
              <a:t>Living</a:t>
            </a:r>
            <a:r>
              <a:rPr lang="en-US" sz="2800" dirty="0" smtClean="0"/>
              <a:t> organisms that live together and interact with one another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Abiotic</a:t>
            </a:r>
            <a:r>
              <a:rPr lang="en-US" sz="2800" dirty="0" smtClean="0"/>
              <a:t> Factors: </a:t>
            </a:r>
            <a:r>
              <a:rPr lang="en-US" sz="2800" b="1" u="sng" dirty="0" smtClean="0"/>
              <a:t>NON living</a:t>
            </a:r>
            <a:r>
              <a:rPr lang="en-US" sz="2800" b="1" dirty="0" smtClean="0"/>
              <a:t> </a:t>
            </a:r>
            <a:r>
              <a:rPr lang="en-US" sz="2800" dirty="0" smtClean="0"/>
              <a:t>factors (water, soil, light, and temperature).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752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community of living organisms and its  abiotic environment.</a:t>
            </a:r>
            <a:endParaRPr lang="en-US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200400"/>
          </a:xfrm>
        </p:spPr>
        <p:txBody>
          <a:bodyPr/>
          <a:lstStyle/>
          <a:p>
            <a:r>
              <a:rPr lang="en-US" dirty="0" smtClean="0"/>
              <a:t>1. Moving Water Ecosystem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u="sng" dirty="0" smtClean="0"/>
              <a:t>Streams</a:t>
            </a:r>
            <a:r>
              <a:rPr lang="en-US" b="1" dirty="0" smtClean="0"/>
              <a:t>  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u="sng" dirty="0" smtClean="0"/>
              <a:t>Rivers</a:t>
            </a:r>
            <a:endParaRPr lang="en-US" b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r>
              <a:rPr lang="en-US" dirty="0" smtClean="0"/>
              <a:t>Streams and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2286000"/>
          </a:xfrm>
        </p:spPr>
        <p:txBody>
          <a:bodyPr/>
          <a:lstStyle/>
          <a:p>
            <a:r>
              <a:rPr lang="en-US" sz="2800" dirty="0"/>
              <a:t>Water </a:t>
            </a:r>
            <a:r>
              <a:rPr lang="en-US" sz="2800" dirty="0" smtClean="0"/>
              <a:t>can come from </a:t>
            </a:r>
            <a:r>
              <a:rPr lang="en-US" sz="2800" b="1" u="sng" dirty="0"/>
              <a:t>melting</a:t>
            </a:r>
            <a:r>
              <a:rPr lang="en-US" sz="2800" dirty="0"/>
              <a:t> ice or </a:t>
            </a:r>
            <a:r>
              <a:rPr lang="en-US" sz="2800" dirty="0" smtClean="0"/>
              <a:t>snow</a:t>
            </a:r>
          </a:p>
          <a:p>
            <a:r>
              <a:rPr lang="en-US" sz="2800" dirty="0" smtClean="0"/>
              <a:t>Water can come from an underground </a:t>
            </a:r>
            <a:r>
              <a:rPr lang="en-US" sz="2800" b="1" u="sng" dirty="0" smtClean="0"/>
              <a:t>spring</a:t>
            </a:r>
            <a:endParaRPr lang="en-US" sz="2800" b="1" u="sng" dirty="0"/>
          </a:p>
          <a:p>
            <a:pPr lvl="0"/>
            <a:r>
              <a:rPr lang="en-US" sz="2800" b="1" u="sng" dirty="0"/>
              <a:t>Tributary</a:t>
            </a:r>
            <a:r>
              <a:rPr lang="en-US" sz="2800" dirty="0"/>
              <a:t>: stream that joins a larger stream</a:t>
            </a:r>
          </a:p>
          <a:p>
            <a:pPr lvl="0"/>
            <a:r>
              <a:rPr lang="en-US" sz="2800" b="1" u="sng" dirty="0"/>
              <a:t>River:</a:t>
            </a:r>
            <a:r>
              <a:rPr lang="en-US" sz="2800" dirty="0"/>
              <a:t> very strong, wide </a:t>
            </a:r>
            <a:r>
              <a:rPr lang="en-US" sz="2800" dirty="0" smtClean="0"/>
              <a:t>stream</a:t>
            </a:r>
            <a:endParaRPr lang="en-US" sz="2800" dirty="0"/>
          </a:p>
        </p:txBody>
      </p:sp>
      <p:pic>
        <p:nvPicPr>
          <p:cNvPr id="118786" name="Picture 2" descr="http://ian.umces.edu/imagelibrary/albums/userpics/10040/normal_iil_ian_jt_0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120" y="4191000"/>
            <a:ext cx="42672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 and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828800"/>
          </a:xfrm>
        </p:spPr>
        <p:txBody>
          <a:bodyPr/>
          <a:lstStyle/>
          <a:p>
            <a:pPr lvl="0">
              <a:buNone/>
            </a:pPr>
            <a:r>
              <a:rPr lang="en-US" u="sng" dirty="0" smtClean="0"/>
              <a:t>Abiotic factor</a:t>
            </a:r>
            <a:r>
              <a:rPr lang="en-US" dirty="0" smtClean="0"/>
              <a:t>: how quickly the water moves.</a:t>
            </a:r>
          </a:p>
          <a:p>
            <a:r>
              <a:rPr lang="en-US" dirty="0" smtClean="0"/>
              <a:t>In fast moving water—adaptations needed to keep items from being washed away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7762" name="Picture 2" descr="http://www.smithriverhouse.com/images/SmithRiverTributary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733800"/>
            <a:ext cx="48006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1382" cy="914400"/>
          </a:xfrm>
        </p:spPr>
        <p:txBody>
          <a:bodyPr/>
          <a:lstStyle/>
          <a:p>
            <a:r>
              <a:rPr lang="en-US" dirty="0" smtClean="0"/>
              <a:t>Life in Rivers and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953000" cy="2895600"/>
          </a:xfrm>
        </p:spPr>
        <p:txBody>
          <a:bodyPr/>
          <a:lstStyle/>
          <a:p>
            <a:r>
              <a:rPr lang="en-US" sz="2800" dirty="0"/>
              <a:t>Plants at </a:t>
            </a:r>
            <a:r>
              <a:rPr lang="en-US" sz="2800" b="1" u="sng" dirty="0"/>
              <a:t>edges</a:t>
            </a:r>
          </a:p>
          <a:p>
            <a:r>
              <a:rPr lang="en-US" sz="2800" dirty="0"/>
              <a:t>Fish</a:t>
            </a:r>
          </a:p>
          <a:p>
            <a:r>
              <a:rPr lang="en-US" sz="2800" dirty="0"/>
              <a:t>Clams and snails in mud</a:t>
            </a:r>
          </a:p>
          <a:p>
            <a:r>
              <a:rPr lang="en-US" sz="2800" b="1" u="sng" dirty="0"/>
              <a:t>Algae</a:t>
            </a:r>
            <a:r>
              <a:rPr lang="en-US" sz="2800" dirty="0"/>
              <a:t> attached to rocks</a:t>
            </a:r>
          </a:p>
          <a:p>
            <a:r>
              <a:rPr lang="en-US" sz="2800" dirty="0"/>
              <a:t>Tadpoles have suction discs</a:t>
            </a:r>
          </a:p>
        </p:txBody>
      </p:sp>
      <p:pic>
        <p:nvPicPr>
          <p:cNvPr id="119810" name="Picture 2" descr="http://mindjourney1962.files.wordpress.com/2010/01/tadpo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724400"/>
            <a:ext cx="2489200" cy="1866900"/>
          </a:xfrm>
          <a:prstGeom prst="rect">
            <a:avLst/>
          </a:prstGeom>
          <a:noFill/>
        </p:spPr>
      </p:pic>
      <p:pic>
        <p:nvPicPr>
          <p:cNvPr id="119812" name="Picture 4" descr="http://shelledy.mesa.k12.co.us/staff/computerlab/images/CO_Plants_Riparian_lodgepole_st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0"/>
            <a:ext cx="2997200" cy="2247900"/>
          </a:xfrm>
          <a:prstGeom prst="rect">
            <a:avLst/>
          </a:prstGeom>
          <a:noFill/>
        </p:spPr>
      </p:pic>
      <p:pic>
        <p:nvPicPr>
          <p:cNvPr id="119814" name="Picture 6" descr="http://www.hubbardbrook.org/research/longterm/streams/stream_06_files/image0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91000"/>
            <a:ext cx="3152182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3200400"/>
          </a:xfrm>
        </p:spPr>
        <p:txBody>
          <a:bodyPr/>
          <a:lstStyle/>
          <a:p>
            <a:r>
              <a:rPr lang="en-US" dirty="0" smtClean="0"/>
              <a:t>2. Deeper Water Ecosystem: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u="sng" dirty="0" smtClean="0"/>
              <a:t>Ponds</a:t>
            </a:r>
            <a:r>
              <a:rPr lang="en-US" dirty="0" smtClean="0"/>
              <a:t>  and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u="sng" dirty="0" smtClean="0"/>
              <a:t>Lakes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447800"/>
          </a:xfrm>
        </p:spPr>
        <p:txBody>
          <a:bodyPr/>
          <a:lstStyle/>
          <a:p>
            <a:r>
              <a:rPr lang="en-US" dirty="0" smtClean="0"/>
              <a:t>Ponds and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Three Zones</a:t>
            </a:r>
          </a:p>
          <a:p>
            <a:pPr lvl="0"/>
            <a:r>
              <a:rPr lang="en-US" u="sng" dirty="0" smtClean="0"/>
              <a:t>Littoral </a:t>
            </a:r>
            <a:r>
              <a:rPr lang="en-US" u="sng" dirty="0"/>
              <a:t>zone</a:t>
            </a:r>
            <a:r>
              <a:rPr lang="en-US" dirty="0"/>
              <a:t>: close to edge, lots of sunlight</a:t>
            </a:r>
          </a:p>
          <a:p>
            <a:pPr lvl="0"/>
            <a:r>
              <a:rPr lang="en-US" u="sng" dirty="0"/>
              <a:t>Open water zone</a:t>
            </a:r>
            <a:r>
              <a:rPr lang="en-US" dirty="0"/>
              <a:t>: goes as deep as sunlight can reach</a:t>
            </a:r>
          </a:p>
          <a:p>
            <a:r>
              <a:rPr lang="en-US" u="sng" dirty="0"/>
              <a:t>Deep-water zone</a:t>
            </a:r>
            <a:r>
              <a:rPr lang="en-US" dirty="0"/>
              <a:t>: no sunlight; many decomposers feed on dead organisms that sink from above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Littoral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648200" cy="4114800"/>
          </a:xfrm>
        </p:spPr>
        <p:txBody>
          <a:bodyPr/>
          <a:lstStyle/>
          <a:p>
            <a:r>
              <a:rPr lang="en-US" dirty="0" smtClean="0"/>
              <a:t>algae</a:t>
            </a:r>
          </a:p>
          <a:p>
            <a:r>
              <a:rPr lang="en-US" dirty="0" smtClean="0"/>
              <a:t>Plants: cattails and rushes, water lilies</a:t>
            </a:r>
          </a:p>
          <a:p>
            <a:r>
              <a:rPr lang="en-US" dirty="0" smtClean="0"/>
              <a:t>Animals: snails, insects, clams, worms, frogs, salamanders, turtles, fish, snakes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0834" name="Picture 2" descr="http://www.thepondlady.com/images/littoralz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85800"/>
            <a:ext cx="3352476" cy="3893625"/>
          </a:xfrm>
          <a:prstGeom prst="rect">
            <a:avLst/>
          </a:prstGeom>
          <a:noFill/>
        </p:spPr>
      </p:pic>
      <p:pic>
        <p:nvPicPr>
          <p:cNvPr id="120836" name="Picture 4" descr="http://www.saburchill.com/ans02/images/200807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800600"/>
            <a:ext cx="1977434" cy="1666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 Theme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686</TotalTime>
  <Words>375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Ocean design template</vt:lpstr>
      <vt:lpstr>Freshwater Biome</vt:lpstr>
      <vt:lpstr>What is an Ecosystem?</vt:lpstr>
      <vt:lpstr>1. Moving Water Ecosystem   Streams  and   Rivers</vt:lpstr>
      <vt:lpstr>Streams and Rivers</vt:lpstr>
      <vt:lpstr>Streams and Rivers</vt:lpstr>
      <vt:lpstr>Life in Rivers and Streams</vt:lpstr>
      <vt:lpstr>2. Deeper Water Ecosystem:  Ponds  and  Lakes</vt:lpstr>
      <vt:lpstr>Ponds and Lakes</vt:lpstr>
      <vt:lpstr>Littoral Zone</vt:lpstr>
      <vt:lpstr>Open Water Zone</vt:lpstr>
      <vt:lpstr>Deep Water Zone</vt:lpstr>
      <vt:lpstr>3. Shallow Water Ecosystem  Wetlands:    Marshes   and   Swamps </vt:lpstr>
      <vt:lpstr>Wetland</vt:lpstr>
      <vt:lpstr>Marshes</vt:lpstr>
      <vt:lpstr>Swamps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Biomes</dc:title>
  <dc:creator>Office</dc:creator>
  <cp:lastModifiedBy>martinj1</cp:lastModifiedBy>
  <cp:revision>22</cp:revision>
  <cp:lastPrinted>1601-01-01T00:00:00Z</cp:lastPrinted>
  <dcterms:created xsi:type="dcterms:W3CDTF">2011-04-12T10:01:08Z</dcterms:created>
  <dcterms:modified xsi:type="dcterms:W3CDTF">2012-03-16T20:53:32Z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TC102037821033</vt:lpwstr>
  </property>
</Properties>
</file>