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44" d="100"/>
          <a:sy n="44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2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1027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7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7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7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7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9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9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9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2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02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029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29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29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3EA424-16DC-4F05-9018-80FD058F3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F5B3-534A-4CB4-9814-F5EB64405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2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60C12-BC55-4D77-B275-5CEFA6403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8E99D-66E3-49B2-8D35-0A78F4237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4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6989F-B4D6-4741-9AD8-44CDA3664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2695-CB51-4E6B-B2D4-8F9A9C7740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7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2D33E-40E3-46EE-8710-2CE22519DA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7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A7D57-2B66-414B-896B-1FCF02B8D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3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7D8FB-18F4-4B05-939E-964292C43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5BDFE-AA11-405C-B870-0C1426D92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3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E06D0-6ACD-4D3C-97CE-71387B4DCB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7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092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2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092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092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092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092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3882B91-F18F-4732-BF02-02471009012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/url?sa=i&amp;rct=j&amp;q=deciduous+forest+layers&amp;source=images&amp;cd=&amp;cad=rja&amp;docid=cxwTgQwQklH_3M&amp;tbnid=gZydM01MoNLwMM:&amp;ved=0CAUQjRw&amp;url=http%3A%2F%2Fwww.sunrisesol.com%2FLily%2F&amp;ei=L5c9UZutKbCn0AGu-IHIAg&amp;psig=AFQjCNEQBUTvIKJV380A28QDHK07ZcUbQg&amp;ust=136307727762765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deciduous+forest+winter&amp;source=images&amp;cd=&amp;cad=rja&amp;docid=oUdABtHHW5RqEM&amp;tbnid=l-iozDRl_Fr2GM:&amp;ved=0CAUQjRw&amp;url=http%3A%2F%2Fwww.ehow.com%2Fhow_8525058_make-deciduous-forest-biome.html&amp;ei=RZo9UfnkMI300QHx7IHABA&amp;psig=AFQjCNFDmMw7hdGNrvRHbHGxEeVl1hm4Ew&amp;ust=136307808464740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Terrestrial Biomes.2</a:t>
            </a:r>
            <a:br>
              <a:rPr lang="en-US" dirty="0" smtClean="0"/>
            </a:br>
            <a:r>
              <a:rPr lang="en-US" sz="3200" dirty="0" smtClean="0"/>
              <a:t>Features and Creatures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Grasslands</a:t>
            </a:r>
          </a:p>
          <a:p>
            <a:r>
              <a:rPr lang="en-US" dirty="0" smtClean="0"/>
              <a:t>Deciduous Forests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Survival: Animal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 to herds of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grazing animals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Migration </a:t>
            </a:r>
            <a:r>
              <a:rPr lang="en-US" sz="2800" dirty="0" smtClean="0">
                <a:effectLst/>
              </a:rPr>
              <a:t>: animals move to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water or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specialized plants and animals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increase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biodiversity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animals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graze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different heights, prefer different plants,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eat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different times of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day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seasons</a:t>
            </a:r>
          </a:p>
          <a:p>
            <a:endParaRPr lang="en-US" dirty="0"/>
          </a:p>
        </p:txBody>
      </p:sp>
      <p:pic>
        <p:nvPicPr>
          <p:cNvPr id="339970" name="Picture 2" descr="http://i.ehow.co.uk/images/a07/1d/8e/animals-eat-plants-temperate-grasslands-1.1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200376"/>
            <a:ext cx="2533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herd of bison </a:t>
            </a:r>
          </a:p>
          <a:p>
            <a:r>
              <a:rPr lang="en-US" sz="2400" dirty="0" smtClean="0"/>
              <a:t>on the Great Plains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72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Deciduous Forest: Our Biome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340994" name="Picture 2" descr="deciduous_location_map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777134" cy="411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575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42941"/>
            <a:ext cx="4724400" cy="4648199"/>
          </a:xfrm>
        </p:spPr>
        <p:txBody>
          <a:bodyPr/>
          <a:lstStyle/>
          <a:p>
            <a:pPr lvl="0"/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Varies by latitude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-30º C – 30º C (-22º F – 86º F);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distinct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seasons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 precipitation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75-150 cm (30-60 in) precipitation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Deciduous trees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broadleaf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deciduous trees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lose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leaves in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winter; also--shrubs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mosses</a:t>
            </a:r>
          </a:p>
          <a:p>
            <a:endParaRPr lang="en-US" dirty="0"/>
          </a:p>
        </p:txBody>
      </p:sp>
      <p:pic>
        <p:nvPicPr>
          <p:cNvPr id="342018" name="Picture 2" descr="decid_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887788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2108" y="4879078"/>
            <a:ext cx="3034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should look familiar—</a:t>
            </a:r>
          </a:p>
          <a:p>
            <a:r>
              <a:rPr lang="en-US" sz="2000" dirty="0" smtClean="0"/>
              <a:t>if you’ve ever walked in</a:t>
            </a:r>
          </a:p>
          <a:p>
            <a:r>
              <a:rPr lang="en-US" sz="2000" dirty="0" smtClean="0"/>
              <a:t> the Georgia woods!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52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448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1"/>
                </a:solidFill>
                <a:effectLst/>
              </a:rPr>
              <a:t>Found in the </a:t>
            </a:r>
            <a:r>
              <a:rPr lang="en-US" sz="2800" b="1" u="sng" dirty="0" smtClean="0">
                <a:solidFill>
                  <a:schemeClr val="tx1"/>
                </a:solidFill>
                <a:effectLst/>
              </a:rPr>
              <a:t>Eastern </a:t>
            </a:r>
            <a:r>
              <a:rPr lang="en-US" sz="2800" b="1" u="sng" dirty="0">
                <a:solidFill>
                  <a:schemeClr val="tx1"/>
                </a:solidFill>
                <a:effectLst/>
              </a:rPr>
              <a:t>United States</a:t>
            </a:r>
            <a:r>
              <a:rPr lang="en-US" sz="2800" dirty="0">
                <a:solidFill>
                  <a:schemeClr val="tx1"/>
                </a:solidFill>
                <a:effectLst/>
              </a:rPr>
              <a:t>, Middle of Europe; Japan and China; southeastern Australia; New Zealand</a:t>
            </a:r>
          </a:p>
          <a:p>
            <a:pPr lvl="0"/>
            <a:r>
              <a:rPr lang="en-US" sz="2800" b="1" u="sng" dirty="0">
                <a:solidFill>
                  <a:schemeClr val="tx1"/>
                </a:solidFill>
                <a:effectLst/>
              </a:rPr>
              <a:t>Leaves</a:t>
            </a:r>
            <a:r>
              <a:rPr lang="en-US" sz="2800" dirty="0">
                <a:solidFill>
                  <a:schemeClr val="tx1"/>
                </a:solidFill>
                <a:effectLst/>
              </a:rPr>
              <a:t> change color in </a:t>
            </a:r>
            <a:r>
              <a:rPr lang="en-US" sz="2800" b="1" u="sng" dirty="0">
                <a:solidFill>
                  <a:schemeClr val="tx1"/>
                </a:solidFill>
                <a:effectLst/>
              </a:rPr>
              <a:t>autumn</a:t>
            </a:r>
            <a:r>
              <a:rPr lang="en-US" sz="2800" dirty="0">
                <a:solidFill>
                  <a:schemeClr val="tx1"/>
                </a:solidFill>
                <a:effectLst/>
              </a:rPr>
              <a:t>, fall off in </a:t>
            </a:r>
            <a:r>
              <a:rPr lang="en-US" sz="2800" b="1" u="sng" dirty="0">
                <a:solidFill>
                  <a:schemeClr val="tx1"/>
                </a:solidFill>
                <a:effectLst/>
              </a:rPr>
              <a:t>winter</a:t>
            </a:r>
            <a:r>
              <a:rPr lang="en-US" sz="2800" dirty="0">
                <a:solidFill>
                  <a:schemeClr val="tx1"/>
                </a:solidFill>
                <a:effectLst/>
              </a:rPr>
              <a:t>, grow back </a:t>
            </a:r>
            <a:r>
              <a:rPr lang="en-US" sz="2800" dirty="0">
                <a:effectLst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in </a:t>
            </a:r>
            <a:r>
              <a:rPr lang="en-US" sz="2800" b="1" u="sng" dirty="0">
                <a:solidFill>
                  <a:schemeClr val="tx1"/>
                </a:solidFill>
                <a:effectLst/>
              </a:rPr>
              <a:t>spring</a:t>
            </a:r>
            <a:endParaRPr lang="en-US" sz="2800" dirty="0">
              <a:solidFill>
                <a:schemeClr val="tx1"/>
              </a:solidFill>
              <a:effectLst/>
            </a:endParaRPr>
          </a:p>
          <a:p>
            <a:pPr lvl="0"/>
            <a:r>
              <a:rPr lang="en-US" sz="2800" b="1" u="sng" dirty="0">
                <a:solidFill>
                  <a:schemeClr val="tx1"/>
                </a:solidFill>
                <a:effectLst/>
              </a:rPr>
              <a:t>Rich soil: </a:t>
            </a:r>
            <a:r>
              <a:rPr lang="en-US" sz="2800" dirty="0">
                <a:solidFill>
                  <a:schemeClr val="tx1"/>
                </a:solidFill>
                <a:effectLst/>
              </a:rPr>
              <a:t>fertilized by </a:t>
            </a:r>
            <a:endParaRPr lang="en-US" sz="2800" dirty="0" smtClean="0">
              <a:solidFill>
                <a:schemeClr val="tx1"/>
              </a:solidFill>
              <a:effectLst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    leaf </a:t>
            </a:r>
            <a:r>
              <a:rPr lang="en-US" sz="2800" dirty="0">
                <a:solidFill>
                  <a:schemeClr val="tx1"/>
                </a:solidFill>
                <a:effectLst/>
              </a:rPr>
              <a:t>litter each year</a:t>
            </a:r>
          </a:p>
          <a:p>
            <a:endParaRPr lang="en-US" dirty="0"/>
          </a:p>
        </p:txBody>
      </p:sp>
      <p:pic>
        <p:nvPicPr>
          <p:cNvPr id="343042" name="Picture 2" descr="http://www.todaymarinadelrey.com/wp-content/uploads/2011/11/autumn-leaves-backgrounds-new-york-pictur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99269"/>
            <a:ext cx="35179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667000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deciduous forests have been lost: they were cleared for farmland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2800" b="1" u="sng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Tree canopy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some </a:t>
            </a:r>
            <a:r>
              <a:rPr lang="en-US" sz="2800" b="1" u="sng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penetrate: this produces a rich diversity of understory plants and animals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44066" name="Picture 2" descr="http://www.sunrisesol.com/Lily/deciduous_forest_strata_diagram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78954"/>
            <a:ext cx="5791200" cy="28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Survival: 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Thick bark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protects against cold</a:t>
            </a:r>
          </a:p>
          <a:p>
            <a:pPr lvl="0"/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 of dormancy or sleep: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trees lose leaves and “hibernate” during winter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46114" name="Picture 2" descr="http://www.durhamtownship.com/blog-archives/pix/November1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81400"/>
            <a:ext cx="3732211" cy="2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16" name="Picture 4" descr="http://img.ehowcdn.com/article-new/ehow/images/a08/45/82/make-deciduous-forest-biome-800x8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657600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1814" y="5654042"/>
            <a:ext cx="2939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Fall and Winter in the </a:t>
            </a:r>
          </a:p>
          <a:p>
            <a:r>
              <a:rPr lang="en-US" sz="2400" dirty="0" smtClean="0"/>
              <a:t>Deciduous Forest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92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: </a:t>
            </a:r>
            <a:r>
              <a:rPr lang="en-US" dirty="0"/>
              <a:t>A</a:t>
            </a:r>
            <a:r>
              <a:rPr lang="en-US" dirty="0" smtClean="0"/>
              <a:t>nimal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 to many animals</a:t>
            </a:r>
          </a:p>
          <a:p>
            <a:pPr lvl="0"/>
            <a:r>
              <a:rPr lang="en-US" sz="2800" b="1" u="sng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Hibernation: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winters are cold, so many animals hibernate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omnivores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nut and acorn feeders</a:t>
            </a:r>
          </a:p>
          <a:p>
            <a:endParaRPr lang="en-US" dirty="0"/>
          </a:p>
        </p:txBody>
      </p:sp>
      <p:pic>
        <p:nvPicPr>
          <p:cNvPr id="345090" name="Picture 2" descr="http://inchinapinch.com/hab_pgs/terres/d_forest/images/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8229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Grasslands: Location</a:t>
            </a:r>
            <a:endParaRPr lang="en-US" dirty="0"/>
          </a:p>
        </p:txBody>
      </p:sp>
      <p:pic>
        <p:nvPicPr>
          <p:cNvPr id="331778" name="Picture 2" descr="grassland_location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278004" cy="381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22358" y="5679582"/>
            <a:ext cx="777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Note: grasslands are often found on the interior of continents!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8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Savanna: Tropical Grassland</a:t>
            </a:r>
            <a:endParaRPr lang="en-US" dirty="0"/>
          </a:p>
        </p:txBody>
      </p:sp>
      <p:pic>
        <p:nvPicPr>
          <p:cNvPr id="332802" name="Picture 2" descr="savanna_location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09670"/>
            <a:ext cx="6400800" cy="38845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23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572000" cy="5029199"/>
          </a:xfrm>
        </p:spPr>
        <p:txBody>
          <a:bodyPr/>
          <a:lstStyle/>
          <a:p>
            <a:pPr lvl="0"/>
            <a:r>
              <a:rPr lang="en-US" sz="2800" b="1" u="sng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aries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latitude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-20º C – 30º C (-4º F – 86º F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 precipitation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50-90 cm (20-35 in) precipitation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Grasses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open and continuous, usually fairly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areas of grass;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few trees are scattered through the grassland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33826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690314" cy="248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70303"/>
            <a:ext cx="8305800" cy="2971800"/>
          </a:xfrm>
        </p:spPr>
        <p:txBody>
          <a:bodyPr/>
          <a:lstStyle/>
          <a:p>
            <a:pPr lvl="0"/>
            <a:r>
              <a:rPr lang="en-US" sz="2600" dirty="0" smtClean="0">
                <a:effectLst/>
              </a:rPr>
              <a:t>B</a:t>
            </a:r>
            <a:r>
              <a:rPr lang="en-US" sz="2600" dirty="0" smtClean="0">
                <a:solidFill>
                  <a:schemeClr val="tx1"/>
                </a:solidFill>
                <a:effectLst/>
              </a:rPr>
              <a:t>iome </a:t>
            </a:r>
            <a:r>
              <a:rPr lang="en-US" sz="2600" dirty="0">
                <a:solidFill>
                  <a:schemeClr val="tx1"/>
                </a:solidFill>
                <a:effectLst/>
              </a:rPr>
              <a:t>found on </a:t>
            </a:r>
            <a:r>
              <a:rPr lang="en-US" sz="2600" b="1" u="sng" dirty="0">
                <a:solidFill>
                  <a:schemeClr val="tx1"/>
                </a:solidFill>
                <a:effectLst/>
              </a:rPr>
              <a:t>all continents</a:t>
            </a:r>
            <a:r>
              <a:rPr lang="en-US" sz="2600" dirty="0">
                <a:solidFill>
                  <a:schemeClr val="tx1"/>
                </a:solidFill>
                <a:effectLst/>
              </a:rPr>
              <a:t>, except </a:t>
            </a:r>
            <a:r>
              <a:rPr lang="en-US" sz="2600" b="1" u="sng" dirty="0">
                <a:solidFill>
                  <a:schemeClr val="tx1"/>
                </a:solidFill>
                <a:effectLst/>
              </a:rPr>
              <a:t>Antarctica</a:t>
            </a:r>
            <a:endParaRPr lang="en-US" sz="2600" dirty="0">
              <a:solidFill>
                <a:schemeClr val="tx1"/>
              </a:solidFill>
              <a:effectLst/>
            </a:endParaRPr>
          </a:p>
          <a:p>
            <a:pPr lvl="0"/>
            <a:r>
              <a:rPr lang="en-US" sz="2600" dirty="0">
                <a:solidFill>
                  <a:schemeClr val="tx1"/>
                </a:solidFill>
                <a:effectLst/>
              </a:rPr>
              <a:t>usually found in </a:t>
            </a:r>
            <a:r>
              <a:rPr lang="en-US" sz="2600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sz="2600" b="1" u="sng" dirty="0" smtClean="0">
                <a:solidFill>
                  <a:schemeClr val="tx1"/>
                </a:solidFill>
                <a:effectLst/>
              </a:rPr>
              <a:t>interior</a:t>
            </a:r>
            <a:r>
              <a:rPr lang="en-US" sz="26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600" dirty="0">
                <a:solidFill>
                  <a:schemeClr val="tx1"/>
                </a:solidFill>
                <a:effectLst/>
              </a:rPr>
              <a:t>of </a:t>
            </a:r>
            <a:r>
              <a:rPr lang="en-US" sz="2600" b="1" u="sng" dirty="0" smtClean="0">
                <a:solidFill>
                  <a:schemeClr val="tx1"/>
                </a:solidFill>
                <a:effectLst/>
              </a:rPr>
              <a:t>continents</a:t>
            </a:r>
            <a:r>
              <a:rPr lang="en-US" sz="26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600" dirty="0">
                <a:solidFill>
                  <a:schemeClr val="tx1"/>
                </a:solidFill>
                <a:effectLst/>
              </a:rPr>
              <a:t>at </a:t>
            </a:r>
            <a:r>
              <a:rPr lang="en-US" sz="2600" b="1" u="sng" dirty="0">
                <a:solidFill>
                  <a:schemeClr val="tx1"/>
                </a:solidFill>
                <a:effectLst/>
              </a:rPr>
              <a:t>middle latitudes</a:t>
            </a:r>
            <a:endParaRPr lang="en-US" sz="2600" dirty="0">
              <a:solidFill>
                <a:schemeClr val="tx1"/>
              </a:solidFill>
              <a:effectLst/>
            </a:endParaRPr>
          </a:p>
          <a:p>
            <a:pPr lvl="0"/>
            <a:r>
              <a:rPr lang="en-US" sz="2600" dirty="0" smtClean="0">
                <a:solidFill>
                  <a:schemeClr val="tx1"/>
                </a:solidFill>
                <a:effectLst/>
              </a:rPr>
              <a:t>Many Names: Prairies </a:t>
            </a:r>
            <a:r>
              <a:rPr lang="en-US" sz="2600" dirty="0">
                <a:solidFill>
                  <a:schemeClr val="tx1"/>
                </a:solidFill>
                <a:effectLst/>
              </a:rPr>
              <a:t>of the </a:t>
            </a:r>
            <a:r>
              <a:rPr lang="en-US" sz="2600" b="1" u="sng" dirty="0">
                <a:solidFill>
                  <a:schemeClr val="tx1"/>
                </a:solidFill>
                <a:effectLst/>
              </a:rPr>
              <a:t>Great Plains</a:t>
            </a:r>
            <a:r>
              <a:rPr lang="en-US" sz="2600" dirty="0">
                <a:solidFill>
                  <a:schemeClr val="tx1"/>
                </a:solidFill>
                <a:effectLst/>
              </a:rPr>
              <a:t> of North America; </a:t>
            </a:r>
            <a:r>
              <a:rPr lang="en-US" sz="2600" b="1" u="sng" dirty="0">
                <a:solidFill>
                  <a:schemeClr val="tx1"/>
                </a:solidFill>
                <a:effectLst/>
              </a:rPr>
              <a:t>pampas</a:t>
            </a:r>
            <a:r>
              <a:rPr lang="en-US" sz="2600" dirty="0">
                <a:solidFill>
                  <a:schemeClr val="tx1"/>
                </a:solidFill>
                <a:effectLst/>
              </a:rPr>
              <a:t> of South America; </a:t>
            </a:r>
            <a:r>
              <a:rPr lang="en-US" sz="2600" b="1" u="sng" dirty="0">
                <a:solidFill>
                  <a:schemeClr val="tx1"/>
                </a:solidFill>
                <a:effectLst/>
              </a:rPr>
              <a:t>veldt</a:t>
            </a:r>
            <a:r>
              <a:rPr lang="en-US" sz="2600" dirty="0">
                <a:solidFill>
                  <a:schemeClr val="tx1"/>
                </a:solidFill>
                <a:effectLst/>
              </a:rPr>
              <a:t> of South Africa; </a:t>
            </a:r>
            <a:r>
              <a:rPr lang="en-US" sz="2600" b="1" u="sng" dirty="0">
                <a:solidFill>
                  <a:schemeClr val="tx1"/>
                </a:solidFill>
                <a:effectLst/>
              </a:rPr>
              <a:t>steppes</a:t>
            </a:r>
            <a:r>
              <a:rPr lang="en-US" sz="2600" dirty="0">
                <a:solidFill>
                  <a:schemeClr val="tx1"/>
                </a:solidFill>
                <a:effectLst/>
              </a:rPr>
              <a:t> of Russia; </a:t>
            </a:r>
            <a:r>
              <a:rPr lang="en-US" sz="2600" b="1" u="sng" dirty="0" smtClean="0">
                <a:solidFill>
                  <a:schemeClr val="tx1"/>
                </a:solidFill>
                <a:effectLst/>
              </a:rPr>
              <a:t>savanna</a:t>
            </a:r>
            <a:r>
              <a:rPr lang="en-US" sz="26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600" dirty="0">
                <a:solidFill>
                  <a:schemeClr val="tx1"/>
                </a:solidFill>
                <a:effectLst/>
              </a:rPr>
              <a:t>of Africa</a:t>
            </a:r>
          </a:p>
          <a:p>
            <a:endParaRPr lang="en-US" dirty="0"/>
          </a:p>
        </p:txBody>
      </p:sp>
      <p:pic>
        <p:nvPicPr>
          <p:cNvPr id="335874" name="Picture 2" descr="http://www.greenpeace.org/russia/Global/russia/image/2010/5/4685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8" y="4191000"/>
            <a:ext cx="3810000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5160496"/>
            <a:ext cx="273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Steppes of Russia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35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1828800"/>
          </a:xfrm>
        </p:spPr>
        <p:txBody>
          <a:bodyPr/>
          <a:lstStyle/>
          <a:p>
            <a:pPr lvl="0"/>
            <a:r>
              <a:rPr lang="en-US" b="1" u="sng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Savanna:</a:t>
            </a:r>
            <a:r>
              <a:rPr lang="en-US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all year; scattered trees; a dry season (winter) and a wet season (summer monsoon rains)</a:t>
            </a:r>
          </a:p>
          <a:p>
            <a:endParaRPr lang="en-US" dirty="0"/>
          </a:p>
        </p:txBody>
      </p:sp>
      <p:pic>
        <p:nvPicPr>
          <p:cNvPr id="334850" name="Picture 2" descr="http://room42.wikispaces.com/file/view/savanna_2.jpg/33513641/savann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59616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5345"/>
          </a:xfrm>
        </p:spPr>
        <p:txBody>
          <a:bodyPr/>
          <a:lstStyle/>
          <a:p>
            <a:pPr lvl="0"/>
            <a:r>
              <a:rPr lang="en-US" b="1" u="sng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 grass</a:t>
            </a:r>
            <a:r>
              <a:rPr lang="en-US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grasslands: warm, humid, more rain</a:t>
            </a:r>
          </a:p>
          <a:p>
            <a:pPr lvl="0"/>
            <a:r>
              <a:rPr lang="en-US" b="1" u="sng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grass</a:t>
            </a:r>
            <a:r>
              <a:rPr lang="en-US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grasslands: dry with cold winters and hot summers </a:t>
            </a:r>
          </a:p>
          <a:p>
            <a:pPr lvl="0"/>
            <a:r>
              <a:rPr lang="en-US" b="1" u="sng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Fertile soil:</a:t>
            </a:r>
            <a:r>
              <a:rPr lang="en-US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grasslands have been turned into farms; they have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become the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“breadbaskets”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of the earth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36898" name="Picture 2" descr="http://media.web.britannica.com/eb-media/13/65513-004-38169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3657600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Survival: 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 lvl="0"/>
            <a:r>
              <a:rPr lang="en-US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roots</a:t>
            </a:r>
            <a:r>
              <a:rPr lang="en-US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 deep into soil during dry season or periods of </a:t>
            </a:r>
            <a:r>
              <a:rPr lang="en-US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drought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stabilize soil and prevents </a:t>
            </a:r>
            <a:r>
              <a:rPr lang="en-US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erosion</a:t>
            </a:r>
            <a:endPara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Taste bitter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have </a:t>
            </a:r>
            <a:r>
              <a:rPr lang="en-US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sharp edges</a:t>
            </a:r>
            <a:r>
              <a:rPr lang="en-US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 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discourages grazing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37922" name="Picture 2" descr="http://blog.nature.org/science/files/2013/02/grassland-bi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4495800" cy="25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Survival: 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pPr lvl="0"/>
            <a:r>
              <a:rPr lang="en-US" b="1" u="sng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 from bottom up</a:t>
            </a:r>
            <a:r>
              <a:rPr lang="en-US" u="sng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growth not damaged by grazing animals</a:t>
            </a:r>
          </a:p>
          <a:p>
            <a:pPr lvl="0"/>
            <a:r>
              <a:rPr lang="en-US" b="1" u="sng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Specialized water storage:</a:t>
            </a:r>
            <a:r>
              <a:rPr lang="en-US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 plants store water in trunk or roots</a:t>
            </a:r>
          </a:p>
          <a:p>
            <a:endParaRPr lang="en-US" dirty="0"/>
          </a:p>
        </p:txBody>
      </p:sp>
      <p:pic>
        <p:nvPicPr>
          <p:cNvPr id="338946" name="Picture 2" descr="http://www.sonoma.edu/preserves/prairie/management/images/grazing_respon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89864"/>
            <a:ext cx="3517900" cy="30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597372"/>
            <a:ext cx="3953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Because grass grows from the </a:t>
            </a:r>
          </a:p>
          <a:p>
            <a:r>
              <a:rPr lang="en-US" sz="2400" dirty="0" smtClean="0"/>
              <a:t>bottom up, it recovers </a:t>
            </a:r>
          </a:p>
          <a:p>
            <a:r>
              <a:rPr lang="en-US" sz="2400" dirty="0" smtClean="0"/>
              <a:t>quickly after grazing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8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203779">
  <a:themeElements>
    <a:clrScheme name="Office Theme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10203779</Template>
  <TotalTime>174</TotalTime>
  <Words>538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10203779</vt:lpstr>
      <vt:lpstr>Terrestrial Biomes.2 Features and Creatures</vt:lpstr>
      <vt:lpstr>Grasslands: Location</vt:lpstr>
      <vt:lpstr>Savanna: Tropical Grassland</vt:lpstr>
      <vt:lpstr>Description</vt:lpstr>
      <vt:lpstr>Characteristics</vt:lpstr>
      <vt:lpstr>Characteristics</vt:lpstr>
      <vt:lpstr>Characteristics</vt:lpstr>
      <vt:lpstr>Survival: Plant Adaptations</vt:lpstr>
      <vt:lpstr>Survival: Plant Adaptations</vt:lpstr>
      <vt:lpstr>Survival: Animal Adaptations</vt:lpstr>
      <vt:lpstr>Deciduous Forest: Our Biome</vt:lpstr>
      <vt:lpstr>Description</vt:lpstr>
      <vt:lpstr>Characteristics</vt:lpstr>
      <vt:lpstr>Characteristics</vt:lpstr>
      <vt:lpstr>Survival: Plant Adaptations</vt:lpstr>
      <vt:lpstr>Survival : Animal Adaptations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Terrestrial Biomes.2 Features and Creatures</dc:title>
  <dc:creator>Windows User</dc:creator>
  <cp:lastModifiedBy>Windows User</cp:lastModifiedBy>
  <cp:revision>17</cp:revision>
  <cp:lastPrinted>1601-01-01T00:00:00Z</cp:lastPrinted>
  <dcterms:created xsi:type="dcterms:W3CDTF">2013-03-11T07:10:17Z</dcterms:created>
  <dcterms:modified xsi:type="dcterms:W3CDTF">2013-03-11T10:04:43Z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TC102037791033</vt:lpwstr>
  </property>
</Properties>
</file>