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  <p:sldId id="273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A54C-9E28-4956-9B1D-241A8404B6FD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B383360-3726-4955-989E-729554EC41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A54C-9E28-4956-9B1D-241A8404B6FD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3360-3726-4955-989E-729554EC41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A54C-9E28-4956-9B1D-241A8404B6FD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3360-3726-4955-989E-729554EC41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A54C-9E28-4956-9B1D-241A8404B6FD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B383360-3726-4955-989E-729554EC41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A54C-9E28-4956-9B1D-241A8404B6FD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3360-3726-4955-989E-729554EC4187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A54C-9E28-4956-9B1D-241A8404B6FD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3360-3726-4955-989E-729554EC41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A54C-9E28-4956-9B1D-241A8404B6FD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B383360-3726-4955-989E-729554EC4187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A54C-9E28-4956-9B1D-241A8404B6FD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3360-3726-4955-989E-729554EC41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A54C-9E28-4956-9B1D-241A8404B6FD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3360-3726-4955-989E-729554EC41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A54C-9E28-4956-9B1D-241A8404B6FD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3360-3726-4955-989E-729554EC41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6CA54C-9E28-4956-9B1D-241A8404B6FD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383360-3726-4955-989E-729554EC4187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BC6CA54C-9E28-4956-9B1D-241A8404B6FD}" type="datetimeFigureOut">
              <a:rPr lang="en-US" smtClean="0"/>
              <a:t>3/13/2013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B383360-3726-4955-989E-729554EC41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mojave&amp;source=images&amp;cd=&amp;cad=rja&amp;docid=gcHvy51EjjJ8fM&amp;tbnid=CyL2k8Xj33nmKM:&amp;ved=0CAUQjRw&amp;url=http%3A%2F%2Fwww.123rf.com%2Fphoto_6483683_mojave-desert-joshua-tree-california-usa.html&amp;ei=wRlAUfCfNY2O8wS_noGoCg&amp;psig=AFQjCNHVkAmgdLiB93TAzNe7CuVoiu67CA&amp;ust=1363241770544621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m/url?sa=i&amp;rct=j&amp;q=rainforest&amp;source=images&amp;cd=&amp;cad=rja&amp;docid=iIbBPx8d7JK7NM&amp;tbnid=ZSvnKMEqVKAWiM:&amp;ved=0CAUQjRw&amp;url=http%3A%2F%2Fblogs.ft.com%2Fftfmblog%2F2009%2F06%2F15%2Fwe-are-eating-the-rainforest%2F&amp;ei=BBpAUcC8J5K69gTDrYG4Bw&amp;psig=AFQjCNHk5083XhhUTVrqGx75NH1sVXb8CA&amp;ust=136324184279166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m/url?sa=i&amp;rct=j&amp;q=hoh+rain+forest&amp;source=images&amp;cd=&amp;cad=rja&amp;docid=hANhU0oi_X5TDM&amp;tbnid=78zqoevR4McPeM:&amp;ved=0CAUQjRw&amp;url=http%3A%2F%2Fwww.dijitalsanat.com%2Fhoh-rain-forest-5179.htm&amp;ei=vRtAUbj2CIjS9QSGsIC4Dw&amp;psig=AFQjCNEB8GlUk3E75rTgm_O3lyDvs-Ickg&amp;ust=1363242289920467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m/url?sa=i&amp;rct=j&amp;q=tropical+rainforest+diveristy&amp;source=images&amp;cd=&amp;cad=rja&amp;docid=2ertJCno_dvh_M&amp;tbnid=qa2pjZDsAGaRqM:&amp;ved=0CAUQjRw&amp;url=http%3A%2F%2Feconews.com.au%2Ffeatured%2Fwwf-australians-living-well-beyond-planet%25E2%2580%2599s-means%2F&amp;ei=Zx9AUeyfLYf49QSU8IG4Ag&amp;psig=AFQjCNHcrrdnOYnHbkfDk0gEMMIjFLXZjw&amp;ust=136324317815214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hyperlink" Target="http://www.google.com/url?sa=i&amp;rct=j&amp;q=tropical+rainforest+diveristy&amp;source=images&amp;cd=&amp;cad=rja&amp;docid=2ertJCno_dvh_M&amp;tbnid=qa2pjZDsAGaRqM:&amp;ved=0CAUQjRw&amp;url=http%3A%2F%2Fkidsagainstpalmoil.org%2F&amp;ei=kR9AUaTuKpDo8wTNp4HQBA&amp;psig=AFQjCNHcrrdnOYnHbkfDk0gEMMIjFLXZjw&amp;ust=1363243178152140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://www.google.com/url?sa=i&amp;rct=j&amp;q=rainforest+&amp;source=images&amp;cd=&amp;cad=rja&amp;docid=IL3YKC7Yf1WoGM&amp;tbnid=KUsx1VdK42qtvM:&amp;ved=0CAUQjRw&amp;url=http%3A%2F%2Fworld-visits.blogspot.com%2F2012%2F03%2Ftropical-rainforests.html&amp;ei=_CNAUYPNCJKs8QSFjoGYCw&amp;psig=AFQjCNFN_D818S8Mm2Aw26AP3eE4wNxj4w&amp;ust=136324439275049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amnh.org/education/resources/rfl/web/extrememammalsguide/images/kinkajou_lg.jp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://www.google.com/url?sa=i&amp;rct=j&amp;q=biomes+of+the+world&amp;source=images&amp;cd=&amp;cad=rja&amp;docid=hEiaKxnvT8BJTM&amp;tbnid=eX_CZyDKuA8i3M:&amp;ved=0CAUQjRw&amp;url=http%3A%2F%2Fwww.iteachbio.com%2FLife%2520Science%2Flife.htm&amp;ei=bSdAUbPOM4_A9gSj7YHIBQ&amp;psig=AFQjCNGB0Uf45qfxj1gXKBBNDqe7YSJbDQ&amp;ust=136324521978166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kangaroo+rat&amp;source=images&amp;cd=&amp;cad=rja&amp;docid=2V8WopPJT1YSYM&amp;tbnid=qsGXJhGmJUcIBM:&amp;ved=0CAUQjRw&amp;url=http%3A%2F%2Fwww.amnh.org%2Feducation%2Fresources%2Frfl%2Fweb%2Fwaterguide%2Fpopup.php%3Fimg%3Drat_lg.jpg%26caption%3DSome%2520species%2520never%2520drink!%2520Kangaroo%2520rats%2520get%2520all%2520the%2520water%2520they%2520need%2520from%2520the%2520food%2520they%2520eat.%2520%253C%252Fb%253E%25A9AMNH%2520%2F%2520R.%2520Mickens&amp;ei=oxJAUa2lEYqk8QSwuYC4Cw&amp;bvm=bv.43287494,d.eWU&amp;psig=AFQjCNEcKih4nQJahDXKLGJnBWRXjlZE5w&amp;ust=1363239931587310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com/url?sa=i&amp;rct=j&amp;q=pleated+cactus&amp;source=images&amp;cd=&amp;cad=rja&amp;docid=ykfnGhnrAYw0OM&amp;tbnid=6gU4KE_YktUOIM:&amp;ved=0CAUQjRw&amp;url=http%3A%2F%2Fmikeswebcorner.com%2Fcactus.htm&amp;ei=YRRAUdvkBpGk8QSjqIHwDQ&amp;bvm=bv.43287494,d.eWU&amp;psig=AFQjCNHegNv1MykEjJF_1joDZm0CIVwXuQ&amp;ust=136324039831970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hyperlink" Target="http://www.google.com/url?sa=i&amp;rct=j&amp;q=saguaro+national+park&amp;source=images&amp;cd=&amp;cad=rja&amp;docid=95dhSqS4503UKM&amp;tbnid=-IKb3iuAVSEc_M:&amp;ved=0CAUQjRw&amp;url=http%3A%2F%2Frmcguirephoto.com%2Fwordpress%2F2010%2F01%2F28%2Fchristmas-at-chiricahua-saguaro-and-waffle-house%2Fsaguaro-national-park-near-tucson-arizona-2%2F&amp;ei=MRVAUdLmI4za8ASfxoGwAw&amp;bvm=bv.43287494,d.eWU&amp;psig=AFQjCNGgVyadAYKA6BV3WjDkcrSU8Kwcpg&amp;ust=1363240571086644" TargetMode="Externa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www.google.com/url?sa=i&amp;rct=j&amp;q=desert+animals&amp;source=images&amp;cd=&amp;cad=rja&amp;docid=hV_a4YmsDifZNM&amp;tbnid=vAF4GodC7pCsyM:&amp;ved=0CAUQjRw&amp;url=http%3A%2F%2Froom42.wikispaces.com%2FDesert%2BAnimals&amp;ei=QxdAUdCMA5G68wTS44HIDw&amp;bvm=bv.43287494,d.eWU&amp;psig=AFQjCNEaDMpTVxMnh3tnqYXe1_sZ21QREw&amp;ust=136324103177123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hyperlink" Target="http://www.google.com/url?sa=i&amp;rct=j&amp;q=desert+animals&amp;source=images&amp;cd=&amp;cad=rja&amp;docid=KVqyAgZ78eBtwM&amp;tbnid=oXYEC-0CjGrFFM:&amp;ved=0CAUQjRw&amp;url=http%3A%2F%2Fwww.desertusa.com%2Ffood_chain_k12%2Fkids_4.html&amp;ei=-xdAUf-DNI3M9gSUqYHIDA&amp;psig=AFQjCNGj1c9G0xm_86lYdK2v9mEhpWNJxA&amp;ust=136324127362602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equator&amp;source=images&amp;cd=&amp;cad=rja&amp;docid=UXA7mxNdjJz0KM&amp;tbnid=IqCjE0VvNAnx1M:&amp;ved=0CAUQjRw&amp;url=http%3A%2F%2Fcommons.wikimedia.org%2Fwiki%2FFile%3AWorld_map_with_equator.jpg&amp;ei=-x1AUfmrEIrU9QSC3oHwDA&amp;psig=AFQjCNE2Ci0qWgnxoxqcLMCUVyF2CFi0Iw&amp;ust=1363242852321944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www.google.com/url?sa=i&amp;rct=j&amp;q=tropical+rainforest&amp;source=images&amp;cd=&amp;cad=rja&amp;docid=aFwp0rWvVsKj4M&amp;tbnid=WlMVU_Xc0b5qYM:&amp;ved=0CAUQjRw&amp;url=http%3A%2F%2Fbackground-pictures.feedio.net%2Fjungle-themes-rainforest-themes-jungle-animal-wall-stickers%2Ffun-decor.com*cdata*40620*img*40620_2126785i.jpg%2F&amp;ei=Rh1AUe7QFIPW9ASc6IHQAQ&amp;psig=AFQjCNGF6Eo3WAzK9FXLr5bppGoh87MMKQ&amp;ust=136324261378998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Terrestrial Biomes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en-US" sz="3200" dirty="0" smtClean="0">
                <a:solidFill>
                  <a:srgbClr val="0070C0"/>
                </a:solidFill>
                <a:effectLst/>
              </a:rPr>
              <a:t>Features and Creatures</a:t>
            </a:r>
            <a:endParaRPr lang="en-US" sz="3200" dirty="0">
              <a:solidFill>
                <a:srgbClr val="0070C0"/>
              </a:solidFill>
              <a:effectLst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sz="3600" dirty="0" smtClean="0"/>
              <a:t>Deserts </a:t>
            </a:r>
          </a:p>
          <a:p>
            <a:r>
              <a:rPr lang="en-US" sz="3600" dirty="0" smtClean="0"/>
              <a:t>Rainforests</a:t>
            </a:r>
            <a:endParaRPr lang="en-US" sz="3600" dirty="0"/>
          </a:p>
        </p:txBody>
      </p:sp>
      <p:pic>
        <p:nvPicPr>
          <p:cNvPr id="6146" name="Picture 2" descr="http://us.123rf.com/400wm/400/400/icompass/icompass0911/icompass091100017/6483683-mojave-desert-joshua-tree-california-us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000"/>
            <a:ext cx="3733800" cy="249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blogs.ft.com/ftfmblog/files/2009/06/rainfores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6247" y="1981200"/>
            <a:ext cx="3581400" cy="2405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208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Temperate Rainforest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26523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The Hoh rainforest is located on the west coast of Washington (the state, not D.C.)</a:t>
            </a:r>
          </a:p>
          <a:p>
            <a:r>
              <a:rPr lang="en-US" dirty="0" smtClean="0"/>
              <a:t>Any </a:t>
            </a:r>
            <a:r>
              <a:rPr lang="en-US" i="1" dirty="0" smtClean="0"/>
              <a:t>Twilight</a:t>
            </a:r>
            <a:r>
              <a:rPr lang="en-US" dirty="0" smtClean="0"/>
              <a:t> fans out there? This is near the very real town of Forks!</a:t>
            </a:r>
            <a:endParaRPr lang="en-US" dirty="0"/>
          </a:p>
        </p:txBody>
      </p:sp>
      <p:pic>
        <p:nvPicPr>
          <p:cNvPr id="4" name="Picture 2" descr="http://www.dijitalsanat.com/data/media/314/hoh_rain_forest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88362"/>
            <a:ext cx="4715554" cy="377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5377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103438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Most </a:t>
            </a:r>
            <a:r>
              <a:rPr lang="en-US" b="1" u="sng" dirty="0"/>
              <a:t>diverse</a:t>
            </a:r>
            <a:r>
              <a:rPr lang="en-US" dirty="0"/>
              <a:t> biome</a:t>
            </a:r>
          </a:p>
          <a:p>
            <a:pPr lvl="0"/>
            <a:r>
              <a:rPr lang="en-US" dirty="0"/>
              <a:t>Cover about </a:t>
            </a:r>
            <a:r>
              <a:rPr lang="en-US" b="1" u="sng" dirty="0"/>
              <a:t>6%</a:t>
            </a:r>
            <a:r>
              <a:rPr lang="en-US" dirty="0"/>
              <a:t> of earth’s surface</a:t>
            </a:r>
          </a:p>
          <a:p>
            <a:pPr lvl="0"/>
            <a:r>
              <a:rPr lang="en-US" b="1" u="sng" dirty="0"/>
              <a:t>¼</a:t>
            </a:r>
            <a:r>
              <a:rPr lang="en-US" dirty="0"/>
              <a:t> of all </a:t>
            </a:r>
            <a:r>
              <a:rPr lang="en-US" b="1" u="sng" dirty="0"/>
              <a:t>medicines</a:t>
            </a:r>
            <a:r>
              <a:rPr lang="en-US" dirty="0"/>
              <a:t> come from rainforest </a:t>
            </a:r>
            <a:r>
              <a:rPr lang="en-US" dirty="0" smtClean="0"/>
              <a:t>plants</a:t>
            </a:r>
            <a:endParaRPr lang="en-US" dirty="0"/>
          </a:p>
        </p:txBody>
      </p:sp>
      <p:pic>
        <p:nvPicPr>
          <p:cNvPr id="10244" name="Picture 4" descr="http://econews.com.au/wp-content/uploads/2012/05/tropical-species-image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624071"/>
            <a:ext cx="3962400" cy="2852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kidsagainstpalmoil.org/Orangutan%20in%20Rainfores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381000"/>
            <a:ext cx="1852069" cy="172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175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main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b="1" u="sng" dirty="0"/>
              <a:t>Emergent layer: </a:t>
            </a:r>
            <a:r>
              <a:rPr lang="en-US" dirty="0"/>
              <a:t>very tall, widely spaced trees with umbrella-shaped </a:t>
            </a:r>
            <a:r>
              <a:rPr lang="en-US" dirty="0" smtClean="0"/>
              <a:t>canopies; lots of intense light</a:t>
            </a:r>
            <a:endParaRPr lang="en-US" dirty="0"/>
          </a:p>
          <a:p>
            <a:pPr lvl="0"/>
            <a:r>
              <a:rPr lang="en-US" b="1" u="sng" dirty="0"/>
              <a:t>Upper canopy:</a:t>
            </a:r>
            <a:r>
              <a:rPr lang="en-US" dirty="0"/>
              <a:t> tall trees that allow little light to penetrate; </a:t>
            </a:r>
            <a:r>
              <a:rPr lang="en-US" dirty="0" smtClean="0"/>
              <a:t>many vines</a:t>
            </a:r>
            <a:r>
              <a:rPr lang="en-US" dirty="0"/>
              <a:t>; most animals live here</a:t>
            </a:r>
          </a:p>
          <a:p>
            <a:pPr lvl="0"/>
            <a:r>
              <a:rPr lang="en-US" b="1" u="sng" dirty="0"/>
              <a:t>Understory</a:t>
            </a:r>
            <a:r>
              <a:rPr lang="en-US" dirty="0"/>
              <a:t> or </a:t>
            </a:r>
            <a:r>
              <a:rPr lang="en-US" b="1" u="sng" dirty="0"/>
              <a:t>Lower Canopy: </a:t>
            </a:r>
            <a:r>
              <a:rPr lang="en-US" dirty="0"/>
              <a:t>smaller trees, ferns , vines, and palms; </a:t>
            </a:r>
            <a:r>
              <a:rPr lang="en-US" dirty="0" smtClean="0"/>
              <a:t>little light, little </a:t>
            </a:r>
            <a:r>
              <a:rPr lang="en-US" dirty="0"/>
              <a:t>air movement &amp; high humidity</a:t>
            </a:r>
            <a:r>
              <a:rPr lang="en-US" b="1" u="sng" dirty="0"/>
              <a:t>  </a:t>
            </a:r>
            <a:endParaRPr lang="en-US" dirty="0"/>
          </a:p>
          <a:p>
            <a:pPr lvl="0"/>
            <a:r>
              <a:rPr lang="en-US" b="1" u="sng" dirty="0"/>
              <a:t>Forest floor:</a:t>
            </a:r>
            <a:r>
              <a:rPr lang="en-US" dirty="0"/>
              <a:t> few plants because of deep shade; poor soil (nutrients quickly decomposed and absorbed by tree roots)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323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Rainforest Layers</a:t>
            </a:r>
            <a:endParaRPr lang="en-US" dirty="0"/>
          </a:p>
        </p:txBody>
      </p:sp>
      <p:pic>
        <p:nvPicPr>
          <p:cNvPr id="4" name="Picture 2" descr="Rainforest Layer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371600"/>
            <a:ext cx="5562600" cy="469730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51864" y="6255750"/>
            <a:ext cx="5863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http://www.thewildclassroom.com/biomes/rainforest.html</a:t>
            </a:r>
          </a:p>
        </p:txBody>
      </p:sp>
    </p:spTree>
    <p:extLst>
      <p:ext uri="{BB962C8B-B14F-4D97-AF65-F5344CB8AC3E}">
        <p14:creationId xmlns:p14="http://schemas.microsoft.com/office/powerpoint/2010/main" val="3293723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Survival: Plant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789237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sz="2800" b="1" u="sng" dirty="0"/>
              <a:t>Drip tips</a:t>
            </a:r>
            <a:r>
              <a:rPr lang="en-US" sz="2800" dirty="0"/>
              <a:t> and </a:t>
            </a:r>
            <a:r>
              <a:rPr lang="en-US" sz="2800" b="1" u="sng" dirty="0"/>
              <a:t>grooved leaves</a:t>
            </a:r>
            <a:r>
              <a:rPr lang="en-US" sz="2800" b="1" dirty="0"/>
              <a:t>: </a:t>
            </a:r>
            <a:r>
              <a:rPr lang="en-US" sz="2800" dirty="0" smtClean="0"/>
              <a:t>these</a:t>
            </a:r>
            <a:r>
              <a:rPr lang="en-US" sz="2800" b="1" dirty="0" smtClean="0"/>
              <a:t> </a:t>
            </a:r>
            <a:r>
              <a:rPr lang="en-US" sz="2800" dirty="0" smtClean="0"/>
              <a:t>help </a:t>
            </a:r>
            <a:r>
              <a:rPr lang="en-US" sz="2800" dirty="0"/>
              <a:t>shed </a:t>
            </a:r>
            <a:r>
              <a:rPr lang="en-US" sz="2800" dirty="0" smtClean="0"/>
              <a:t>water from leaves to prevent rotting</a:t>
            </a:r>
            <a:endParaRPr lang="en-US" sz="2800" dirty="0"/>
          </a:p>
          <a:p>
            <a:pPr lvl="0"/>
            <a:r>
              <a:rPr lang="en-US" sz="2800" b="1" u="sng" dirty="0"/>
              <a:t>Oily coatings:</a:t>
            </a:r>
            <a:r>
              <a:rPr lang="en-US" sz="2800" dirty="0"/>
              <a:t> </a:t>
            </a:r>
            <a:r>
              <a:rPr lang="en-US" sz="2800" dirty="0" smtClean="0"/>
              <a:t>this also helps </a:t>
            </a:r>
            <a:r>
              <a:rPr lang="en-US" sz="2800" dirty="0"/>
              <a:t>shed </a:t>
            </a:r>
            <a:r>
              <a:rPr lang="en-US" sz="2800" dirty="0" smtClean="0"/>
              <a:t>water from leaves to prevent rotting</a:t>
            </a:r>
          </a:p>
          <a:p>
            <a:r>
              <a:rPr lang="en-US" sz="2800" b="1" u="sng" dirty="0" smtClean="0"/>
              <a:t>Small, leathery </a:t>
            </a:r>
            <a:r>
              <a:rPr lang="en-US" sz="2800" b="1" u="sng" dirty="0"/>
              <a:t>leaves</a:t>
            </a:r>
            <a:r>
              <a:rPr lang="en-US" sz="2800" dirty="0"/>
              <a:t> in</a:t>
            </a:r>
            <a:r>
              <a:rPr lang="en-US" sz="2800" b="1" dirty="0"/>
              <a:t> </a:t>
            </a:r>
            <a:r>
              <a:rPr lang="en-US" sz="2800" b="1" u="sng" dirty="0"/>
              <a:t>Upper canopy</a:t>
            </a:r>
            <a:r>
              <a:rPr lang="en-US" sz="2800" dirty="0"/>
              <a:t>: these leaves protect from dehydration in </a:t>
            </a:r>
            <a:r>
              <a:rPr lang="en-US" sz="2800" dirty="0" smtClean="0"/>
              <a:t>the intense sun</a:t>
            </a:r>
            <a:endParaRPr lang="en-US" sz="2800" dirty="0"/>
          </a:p>
          <a:p>
            <a:pPr lvl="0"/>
            <a:r>
              <a:rPr lang="en-US" sz="2800" b="1" u="sng" dirty="0"/>
              <a:t>Large leaves</a:t>
            </a:r>
            <a:r>
              <a:rPr lang="en-US" sz="2800" dirty="0"/>
              <a:t> in </a:t>
            </a:r>
            <a:r>
              <a:rPr lang="en-US" sz="2800" b="1" u="sng" dirty="0"/>
              <a:t>Lower canopy</a:t>
            </a:r>
            <a:r>
              <a:rPr lang="en-US" sz="2800" dirty="0"/>
              <a:t>: </a:t>
            </a:r>
            <a:r>
              <a:rPr lang="en-US" sz="2800" dirty="0" smtClean="0"/>
              <a:t>these leaves help </a:t>
            </a:r>
            <a:r>
              <a:rPr lang="en-US" sz="2800" dirty="0"/>
              <a:t>understory plants absorb light </a:t>
            </a:r>
            <a:r>
              <a:rPr lang="en-US" sz="2800" dirty="0" smtClean="0"/>
              <a:t>in the shade</a:t>
            </a:r>
            <a:endParaRPr lang="en-US" sz="2800" dirty="0"/>
          </a:p>
          <a:p>
            <a:endParaRPr lang="en-US" dirty="0"/>
          </a:p>
        </p:txBody>
      </p:sp>
      <p:pic>
        <p:nvPicPr>
          <p:cNvPr id="4" name="Picture 2" descr="http://wwwdelivery.superstock.com/WI/223/4201/PreviewComp/SuperStock_4201-319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4314826"/>
            <a:ext cx="3108687" cy="21050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5000" y="5073134"/>
            <a:ext cx="26050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Drip tips help shed water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997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Survival: Plant adaptations</a:t>
            </a:r>
            <a:endParaRPr lang="en-US" dirty="0"/>
          </a:p>
        </p:txBody>
      </p:sp>
      <p:pic>
        <p:nvPicPr>
          <p:cNvPr id="12290" name="Picture 2" descr="http://3.bp.blogspot.com/-XassTdhuvbo/T3GVP7cYARI/AAAAAAAAIXw/hqsxJjX2nKQ/s1600/Tropical+Rainforest,+Lacey+Creek,+Queensland,+Australia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177143"/>
            <a:ext cx="499110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3065417"/>
            <a:ext cx="334578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Notice the large-leaved </a:t>
            </a:r>
          </a:p>
          <a:p>
            <a:r>
              <a:rPr lang="en-US" dirty="0" smtClean="0"/>
              <a:t>Plants in the understory.</a:t>
            </a:r>
          </a:p>
          <a:p>
            <a:r>
              <a:rPr lang="en-US" dirty="0" smtClean="0"/>
              <a:t>What is the advantage of</a:t>
            </a:r>
          </a:p>
          <a:p>
            <a:r>
              <a:rPr lang="en-US" dirty="0" smtClean="0"/>
              <a:t>Having large leaves in this layer?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67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Survival: Plant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017838"/>
          </a:xfrm>
        </p:spPr>
        <p:txBody>
          <a:bodyPr>
            <a:normAutofit/>
          </a:bodyPr>
          <a:lstStyle/>
          <a:p>
            <a:pPr lvl="0"/>
            <a:r>
              <a:rPr lang="en-US" sz="2800" b="1" u="sng" dirty="0" smtClean="0"/>
              <a:t>Leaf </a:t>
            </a:r>
            <a:r>
              <a:rPr lang="en-US" sz="2800" b="1" u="sng" dirty="0"/>
              <a:t>stalks</a:t>
            </a:r>
            <a:r>
              <a:rPr lang="en-US" sz="2800" dirty="0"/>
              <a:t> that </a:t>
            </a:r>
            <a:r>
              <a:rPr lang="en-US" sz="2800" b="1" u="sng" dirty="0"/>
              <a:t>turn</a:t>
            </a:r>
            <a:r>
              <a:rPr lang="en-US" sz="2800" dirty="0"/>
              <a:t> to follow the sun: maximize </a:t>
            </a:r>
            <a:r>
              <a:rPr lang="en-US" sz="2800" dirty="0" smtClean="0"/>
              <a:t>light in the understory</a:t>
            </a:r>
            <a:endParaRPr lang="en-US" sz="2800" dirty="0"/>
          </a:p>
          <a:p>
            <a:pPr lvl="0"/>
            <a:r>
              <a:rPr lang="en-US" sz="2800" b="1" u="sng" dirty="0"/>
              <a:t>Epiphytes</a:t>
            </a:r>
            <a:r>
              <a:rPr lang="en-US" sz="2800" b="1" dirty="0"/>
              <a:t> </a:t>
            </a:r>
            <a:r>
              <a:rPr lang="en-US" sz="2800" dirty="0"/>
              <a:t>(plants that grow on other plants) grow in upper canopy; orchids and bromeliads</a:t>
            </a:r>
          </a:p>
          <a:p>
            <a:pPr lvl="0"/>
            <a:r>
              <a:rPr lang="en-US" sz="2800" b="1" u="sng" dirty="0"/>
              <a:t>Buttress</a:t>
            </a:r>
            <a:r>
              <a:rPr lang="en-US" sz="2800" dirty="0"/>
              <a:t> or </a:t>
            </a:r>
            <a:r>
              <a:rPr lang="en-US" sz="2800" b="1" u="sng" dirty="0"/>
              <a:t>Stilt roots:</a:t>
            </a:r>
            <a:r>
              <a:rPr lang="en-US" sz="2800" dirty="0"/>
              <a:t> anchor in shallow, wet soil</a:t>
            </a:r>
          </a:p>
          <a:p>
            <a:pPr lvl="0"/>
            <a:r>
              <a:rPr lang="en-US" sz="2800" b="1" u="sng" dirty="0"/>
              <a:t>Many vines 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6" descr="http://www.bio.miami.edu/dana/pix/buttress_ro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4114800"/>
            <a:ext cx="3886200" cy="242671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81000" y="4920343"/>
            <a:ext cx="32054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Buttress roots:</a:t>
            </a:r>
          </a:p>
          <a:p>
            <a:r>
              <a:rPr lang="en-US" dirty="0" smtClean="0"/>
              <a:t>Why are these common</a:t>
            </a:r>
          </a:p>
          <a:p>
            <a:r>
              <a:rPr lang="en-US" dirty="0" smtClean="0"/>
              <a:t> in the rainforest? How do they </a:t>
            </a:r>
          </a:p>
          <a:p>
            <a:r>
              <a:rPr lang="en-US" dirty="0" smtClean="0"/>
              <a:t>Provide an advantage?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81200" y="5105400"/>
            <a:ext cx="2667000" cy="2766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75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Survival: animal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2255837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US" b="1" u="sng" dirty="0"/>
              <a:t>Prehensile tails</a:t>
            </a:r>
            <a:r>
              <a:rPr lang="en-US" dirty="0"/>
              <a:t>: </a:t>
            </a:r>
            <a:r>
              <a:rPr lang="en-US" dirty="0" smtClean="0"/>
              <a:t>a tail </a:t>
            </a:r>
            <a:r>
              <a:rPr lang="en-US" dirty="0"/>
              <a:t>used to help climb</a:t>
            </a:r>
          </a:p>
          <a:p>
            <a:pPr lvl="0"/>
            <a:r>
              <a:rPr lang="en-US" b="1" u="sng" dirty="0"/>
              <a:t>Bright </a:t>
            </a:r>
            <a:r>
              <a:rPr lang="en-US" b="1" u="sng" dirty="0" smtClean="0"/>
              <a:t>colors</a:t>
            </a:r>
            <a:r>
              <a:rPr lang="en-US" dirty="0" smtClean="0"/>
              <a:t>: blend with the brightly colored flowers</a:t>
            </a:r>
            <a:endParaRPr lang="en-US" dirty="0"/>
          </a:p>
          <a:p>
            <a:pPr lvl="0"/>
            <a:r>
              <a:rPr lang="en-US" dirty="0"/>
              <a:t>Many </a:t>
            </a:r>
            <a:r>
              <a:rPr lang="en-US" b="1" u="sng" dirty="0" smtClean="0"/>
              <a:t>insects </a:t>
            </a:r>
            <a:r>
              <a:rPr lang="en-US" dirty="0" smtClean="0"/>
              <a:t>live </a:t>
            </a:r>
          </a:p>
          <a:p>
            <a:pPr marL="0" lvl="0" indent="0">
              <a:buNone/>
            </a:pPr>
            <a:r>
              <a:rPr lang="en-US" dirty="0"/>
              <a:t> </a:t>
            </a:r>
            <a:r>
              <a:rPr lang="en-US" dirty="0" smtClean="0"/>
              <a:t>   in the rainforest</a:t>
            </a:r>
          </a:p>
          <a:p>
            <a:r>
              <a:rPr lang="en-US" dirty="0" smtClean="0"/>
              <a:t>Many </a:t>
            </a:r>
            <a:r>
              <a:rPr lang="en-US" b="1" u="sng" dirty="0" smtClean="0"/>
              <a:t>fruit-eating</a:t>
            </a:r>
            <a:r>
              <a:rPr lang="en-US" dirty="0" smtClean="0"/>
              <a:t> animals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2" descr="http://www.amnh.org/education/resources/rfl/web/extrememammalsguide/images/kinkajou.jpg">
            <a:hlinkClick r:id="rId2" tooltip="&lt;b&gt;A tree-dwelling relative of the raccoon, the kinkajou can use its fully prehensile tail as a &quot;fifth hand&quot; when climbing.&lt;/b&gt;&lt;br /&gt;© StockByte/AGE Fotostock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555494"/>
            <a:ext cx="2438400" cy="386892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2420" y="5182454"/>
            <a:ext cx="4608954" cy="1061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kinkajou is using a prehensile tail!</a:t>
            </a:r>
          </a:p>
          <a:p>
            <a:endParaRPr lang="en-US" dirty="0" smtClean="0"/>
          </a:p>
          <a:p>
            <a:r>
              <a:rPr lang="en-US" sz="900" dirty="0" smtClean="0"/>
              <a:t>http://www.amnh.org/education/resources/rfl/web/extrememammalsguide/glossary.html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24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7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48000" endA="300" endPos="55000" dir="5400000" sy="-90000" algn="bl" rotWithShape="0"/>
                </a:effectLst>
              </a:rPr>
              <a:t>This concludes our tour of six terrestrial biomes</a:t>
            </a:r>
            <a:r>
              <a:rPr lang="en-US" dirty="0" smtClean="0"/>
              <a:t>!</a:t>
            </a:r>
            <a:endParaRPr lang="en-US" dirty="0"/>
          </a:p>
        </p:txBody>
      </p:sp>
      <p:pic>
        <p:nvPicPr>
          <p:cNvPr id="13314" name="Picture 2" descr="http://www.iteachbio.com/Life%20Science/Ecology/WorldBiomes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371600"/>
            <a:ext cx="6095999" cy="4633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5897" y="6102922"/>
            <a:ext cx="8179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 toured Tundra, Taiga, Grasslands, Deciduous Forests, Deserts, and Rainforests!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93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Deserts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1828800" cy="6556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</a:t>
            </a:r>
            <a:r>
              <a:rPr lang="en-US" dirty="0" smtClean="0"/>
              <a:t>ocation</a:t>
            </a:r>
            <a:endParaRPr lang="en-US" dirty="0"/>
          </a:p>
        </p:txBody>
      </p:sp>
      <p:pic>
        <p:nvPicPr>
          <p:cNvPr id="1026" name="Picture 2" descr="desert_location_map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86000"/>
            <a:ext cx="6721322" cy="407904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270334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170237"/>
          </a:xfrm>
        </p:spPr>
        <p:txBody>
          <a:bodyPr/>
          <a:lstStyle/>
          <a:p>
            <a:pPr lvl="0"/>
            <a:r>
              <a:rPr lang="en-US" sz="2800" dirty="0"/>
              <a:t>Large </a:t>
            </a:r>
            <a:r>
              <a:rPr lang="en-US" sz="2800" b="1" u="sng" dirty="0"/>
              <a:t>temperature swings</a:t>
            </a:r>
            <a:r>
              <a:rPr lang="en-US" sz="2800" dirty="0"/>
              <a:t> from </a:t>
            </a:r>
            <a:r>
              <a:rPr lang="en-US" sz="2800" b="1" u="sng" dirty="0"/>
              <a:t>day</a:t>
            </a:r>
            <a:r>
              <a:rPr lang="en-US" sz="2800" dirty="0"/>
              <a:t> to </a:t>
            </a:r>
            <a:r>
              <a:rPr lang="en-US" sz="2800" b="1" u="sng" dirty="0"/>
              <a:t>night</a:t>
            </a:r>
            <a:r>
              <a:rPr lang="en-US" sz="2800" dirty="0"/>
              <a:t> </a:t>
            </a:r>
            <a:r>
              <a:rPr lang="en-US" sz="2800" dirty="0" smtClean="0"/>
              <a:t>: 38º </a:t>
            </a:r>
            <a:r>
              <a:rPr lang="en-US" sz="2800" dirty="0"/>
              <a:t>C to -4º C (100º F – 25º F)</a:t>
            </a:r>
          </a:p>
          <a:p>
            <a:pPr lvl="0"/>
            <a:r>
              <a:rPr lang="en-US" sz="2800" dirty="0"/>
              <a:t> </a:t>
            </a:r>
            <a:r>
              <a:rPr lang="en-US" sz="2800" b="1" u="sng" dirty="0"/>
              <a:t>Dry or arid</a:t>
            </a:r>
            <a:r>
              <a:rPr lang="en-US" sz="2800" dirty="0"/>
              <a:t>: 25 cm (10 in) precipitation</a:t>
            </a:r>
          </a:p>
          <a:p>
            <a:pPr lvl="0"/>
            <a:r>
              <a:rPr lang="en-US" sz="2800" dirty="0"/>
              <a:t> </a:t>
            </a:r>
            <a:r>
              <a:rPr lang="en-US" sz="2800" b="1" u="sng" dirty="0"/>
              <a:t>Hot deserts</a:t>
            </a:r>
            <a:r>
              <a:rPr lang="en-US" sz="2800" dirty="0"/>
              <a:t>: precipitation </a:t>
            </a:r>
            <a:r>
              <a:rPr lang="en-US" sz="2800" dirty="0" smtClean="0"/>
              <a:t>falls as </a:t>
            </a:r>
            <a:r>
              <a:rPr lang="en-US" sz="2800" dirty="0"/>
              <a:t>rain; Mojave, Saharan</a:t>
            </a:r>
          </a:p>
          <a:p>
            <a:pPr lvl="0"/>
            <a:r>
              <a:rPr lang="en-US" sz="2800" b="1" u="sng" dirty="0"/>
              <a:t>Cold deserts:</a:t>
            </a:r>
            <a:r>
              <a:rPr lang="en-US" sz="2800" dirty="0"/>
              <a:t> precipitation </a:t>
            </a:r>
            <a:r>
              <a:rPr lang="en-US" sz="2800" dirty="0" smtClean="0"/>
              <a:t>falls as </a:t>
            </a:r>
            <a:r>
              <a:rPr lang="en-US" sz="2800" dirty="0"/>
              <a:t>snow; Antarctica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2050" name="Picture 2" descr="dry_dese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648200"/>
            <a:ext cx="2895600" cy="1977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5181600"/>
            <a:ext cx="37210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Can you name this desert?</a:t>
            </a:r>
          </a:p>
          <a:p>
            <a:r>
              <a:rPr lang="en-US" dirty="0" smtClean="0"/>
              <a:t>HINT: It is located in northern Africa!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5993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332038"/>
          </a:xfrm>
        </p:spPr>
        <p:txBody>
          <a:bodyPr/>
          <a:lstStyle/>
          <a:p>
            <a:pPr lvl="0"/>
            <a:r>
              <a:rPr lang="en-US" b="1" u="sng" dirty="0"/>
              <a:t>Driest</a:t>
            </a:r>
            <a:r>
              <a:rPr lang="en-US" b="1" dirty="0"/>
              <a:t> </a:t>
            </a:r>
            <a:r>
              <a:rPr lang="en-US" dirty="0"/>
              <a:t>biome</a:t>
            </a:r>
          </a:p>
          <a:p>
            <a:pPr lvl="0"/>
            <a:r>
              <a:rPr lang="en-US" dirty="0" smtClean="0"/>
              <a:t>Deserts cover </a:t>
            </a:r>
            <a:r>
              <a:rPr lang="en-US" dirty="0"/>
              <a:t>about </a:t>
            </a:r>
            <a:r>
              <a:rPr lang="en-US" b="1" u="sng" dirty="0"/>
              <a:t>1/5</a:t>
            </a:r>
            <a:r>
              <a:rPr lang="en-US" dirty="0"/>
              <a:t> of </a:t>
            </a:r>
            <a:r>
              <a:rPr lang="en-US" dirty="0" smtClean="0"/>
              <a:t>the earth’s </a:t>
            </a:r>
            <a:r>
              <a:rPr lang="en-US" dirty="0"/>
              <a:t>surface</a:t>
            </a:r>
          </a:p>
          <a:p>
            <a:pPr lvl="0"/>
            <a:r>
              <a:rPr lang="en-US" b="1" u="sng" dirty="0"/>
              <a:t>Specialized</a:t>
            </a:r>
            <a:r>
              <a:rPr lang="en-US" dirty="0"/>
              <a:t> plants and </a:t>
            </a:r>
            <a:r>
              <a:rPr lang="en-US" dirty="0" smtClean="0"/>
              <a:t>animals live in this biome</a:t>
            </a:r>
            <a:endParaRPr lang="en-US" dirty="0"/>
          </a:p>
          <a:p>
            <a:endParaRPr lang="en-US" dirty="0"/>
          </a:p>
        </p:txBody>
      </p:sp>
      <p:pic>
        <p:nvPicPr>
          <p:cNvPr id="3074" name="Picture 2" descr="http://www.amnh.org/education/resources/rfl/web/waterguide/images/rat_lg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19010"/>
            <a:ext cx="4114800" cy="277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52400" y="4521535"/>
            <a:ext cx="40460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kangaroo rat eats mostly </a:t>
            </a:r>
          </a:p>
          <a:p>
            <a:r>
              <a:rPr lang="en-US" dirty="0" smtClean="0"/>
              <a:t>seeds. It forages for food at night, </a:t>
            </a:r>
          </a:p>
          <a:p>
            <a:r>
              <a:rPr lang="en-US" dirty="0" smtClean="0"/>
              <a:t>when the temperature is cooler.</a:t>
            </a:r>
          </a:p>
          <a:p>
            <a:r>
              <a:rPr lang="en-US" dirty="0" smtClean="0"/>
              <a:t>Where does this animal spend its days?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182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Survival: Plant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722438"/>
          </a:xfrm>
        </p:spPr>
        <p:txBody>
          <a:bodyPr>
            <a:normAutofit lnSpcReduction="10000"/>
          </a:bodyPr>
          <a:lstStyle/>
          <a:p>
            <a:pPr lvl="0"/>
            <a:r>
              <a:rPr lang="en-US" b="1" u="sng" dirty="0"/>
              <a:t>Water storage</a:t>
            </a:r>
            <a:r>
              <a:rPr lang="en-US" b="1" dirty="0"/>
              <a:t>: </a:t>
            </a:r>
            <a:r>
              <a:rPr lang="en-US" dirty="0"/>
              <a:t>in stems or roots</a:t>
            </a:r>
          </a:p>
          <a:p>
            <a:pPr lvl="0"/>
            <a:r>
              <a:rPr lang="en-US" b="1" u="sng" dirty="0"/>
              <a:t>Thick, waxy cuticle:</a:t>
            </a:r>
            <a:r>
              <a:rPr lang="en-US" dirty="0"/>
              <a:t> prevents dehydration</a:t>
            </a:r>
          </a:p>
          <a:p>
            <a:pPr lvl="0"/>
            <a:r>
              <a:rPr lang="en-US" dirty="0"/>
              <a:t>“</a:t>
            </a:r>
            <a:r>
              <a:rPr lang="en-US" b="1" u="sng" dirty="0"/>
              <a:t>Pleated stems</a:t>
            </a:r>
            <a:r>
              <a:rPr lang="en-US" dirty="0"/>
              <a:t>”: expand to store water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3581400"/>
            <a:ext cx="27478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“pleats” of these cacti</a:t>
            </a:r>
          </a:p>
          <a:p>
            <a:r>
              <a:rPr lang="en-US" dirty="0" smtClean="0"/>
              <a:t> expand to store water</a:t>
            </a:r>
            <a:endParaRPr lang="en-US" dirty="0"/>
          </a:p>
        </p:txBody>
      </p:sp>
      <p:pic>
        <p:nvPicPr>
          <p:cNvPr id="4098" name="Picture 2" descr="http://mikeswebcorner.com/sag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304800"/>
            <a:ext cx="1295400" cy="1725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Barrel Cact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4569744"/>
            <a:ext cx="2743200" cy="1865378"/>
          </a:xfrm>
          <a:prstGeom prst="rect">
            <a:avLst/>
          </a:prstGeom>
          <a:noFill/>
        </p:spPr>
      </p:pic>
      <p:pic>
        <p:nvPicPr>
          <p:cNvPr id="4100" name="Picture 4" descr="http://rmcguirephoto.com/wordpress/wp-content/uploads/2010/01/20091225-_DSC5027_28_29_30_31red1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554439"/>
            <a:ext cx="4191000" cy="2777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8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Survival: Plant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856038"/>
          </a:xfrm>
        </p:spPr>
        <p:txBody>
          <a:bodyPr>
            <a:normAutofit/>
          </a:bodyPr>
          <a:lstStyle/>
          <a:p>
            <a:pPr lvl="0"/>
            <a:r>
              <a:rPr lang="en-US" sz="2800" b="1" u="sng" dirty="0"/>
              <a:t>Period of </a:t>
            </a:r>
            <a:r>
              <a:rPr lang="en-US" sz="2800" b="1" u="sng" dirty="0" smtClean="0"/>
              <a:t>dormancy: </a:t>
            </a:r>
            <a:r>
              <a:rPr lang="en-US" sz="2800" dirty="0" smtClean="0"/>
              <a:t>plants stop growing </a:t>
            </a:r>
            <a:r>
              <a:rPr lang="en-US" sz="2800" dirty="0"/>
              <a:t>during dry spells</a:t>
            </a:r>
          </a:p>
          <a:p>
            <a:pPr lvl="0"/>
            <a:r>
              <a:rPr lang="en-US" sz="2800" b="1" u="sng" dirty="0"/>
              <a:t>Long taproots or large root system:</a:t>
            </a:r>
            <a:r>
              <a:rPr lang="en-US" sz="2800" dirty="0"/>
              <a:t> </a:t>
            </a:r>
            <a:r>
              <a:rPr lang="en-US" sz="2800" dirty="0" smtClean="0"/>
              <a:t>these roots gather </a:t>
            </a:r>
            <a:r>
              <a:rPr lang="en-US" sz="2800" dirty="0"/>
              <a:t>water deep in </a:t>
            </a:r>
            <a:r>
              <a:rPr lang="en-US" sz="2800" dirty="0" smtClean="0"/>
              <a:t>the soil or quickly after a rain</a:t>
            </a:r>
            <a:endParaRPr lang="en-US" sz="2800" dirty="0"/>
          </a:p>
          <a:p>
            <a:pPr lvl="0"/>
            <a:r>
              <a:rPr lang="en-US" sz="2800" b="1" u="sng" dirty="0"/>
              <a:t>Few or no leaves:</a:t>
            </a:r>
            <a:r>
              <a:rPr lang="en-US" sz="2800" b="1" dirty="0"/>
              <a:t> </a:t>
            </a:r>
            <a:r>
              <a:rPr lang="en-US" sz="2800" dirty="0" smtClean="0"/>
              <a:t>this</a:t>
            </a:r>
            <a:r>
              <a:rPr lang="en-US" sz="2800" b="1" dirty="0" smtClean="0"/>
              <a:t> </a:t>
            </a:r>
            <a:r>
              <a:rPr lang="en-US" sz="2800" dirty="0" smtClean="0"/>
              <a:t>prevents </a:t>
            </a:r>
            <a:r>
              <a:rPr lang="en-US" sz="2800" dirty="0"/>
              <a:t>dehydration; </a:t>
            </a:r>
            <a:r>
              <a:rPr lang="en-US" sz="2800" b="1" dirty="0"/>
              <a:t>stems</a:t>
            </a:r>
            <a:r>
              <a:rPr lang="en-US" sz="2800" dirty="0"/>
              <a:t> are </a:t>
            </a:r>
            <a:r>
              <a:rPr lang="en-US" sz="2800" b="1" dirty="0"/>
              <a:t>green</a:t>
            </a:r>
            <a:r>
              <a:rPr lang="en-US" sz="2800" dirty="0"/>
              <a:t> for </a:t>
            </a:r>
            <a:r>
              <a:rPr lang="en-US" sz="2800" b="1" dirty="0" smtClean="0"/>
              <a:t>photosynthesis</a:t>
            </a:r>
            <a:endParaRPr lang="en-US" sz="2800" b="1" dirty="0"/>
          </a:p>
          <a:p>
            <a:pPr lvl="0"/>
            <a:r>
              <a:rPr lang="en-US" sz="2800" b="1" u="sng" dirty="0"/>
              <a:t>Thorns or spiny leaves:</a:t>
            </a:r>
            <a:r>
              <a:rPr lang="en-US" sz="2800" b="1" dirty="0"/>
              <a:t> </a:t>
            </a:r>
            <a:r>
              <a:rPr lang="en-US" sz="2800" dirty="0"/>
              <a:t>reflect light, </a:t>
            </a:r>
            <a:endParaRPr lang="en-US" sz="2800" dirty="0" smtClean="0"/>
          </a:p>
          <a:p>
            <a:pPr marL="0" lvl="0" indent="0">
              <a:buNone/>
            </a:pPr>
            <a:r>
              <a:rPr lang="en-US" sz="2800" dirty="0" smtClean="0"/>
              <a:t>    and prevent </a:t>
            </a:r>
            <a:r>
              <a:rPr lang="en-US" sz="2800" dirty="0"/>
              <a:t>animals from eating</a:t>
            </a:r>
          </a:p>
          <a:p>
            <a:endParaRPr lang="en-US" dirty="0"/>
          </a:p>
        </p:txBody>
      </p:sp>
      <p:pic>
        <p:nvPicPr>
          <p:cNvPr id="4" name="Picture 2" descr="Old Man Cactu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1" y="4038600"/>
            <a:ext cx="1693332" cy="24384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667000" y="5562600"/>
            <a:ext cx="35756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Spiny thorns reflect sunlight and </a:t>
            </a:r>
          </a:p>
          <a:p>
            <a:r>
              <a:rPr lang="en-US" dirty="0" smtClean="0"/>
              <a:t>discourage animals from snacking!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88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Survival: animal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560638"/>
          </a:xfrm>
        </p:spPr>
        <p:txBody>
          <a:bodyPr/>
          <a:lstStyle/>
          <a:p>
            <a:pPr lvl="0"/>
            <a:r>
              <a:rPr lang="en-US" b="1" u="sng" dirty="0"/>
              <a:t>Few</a:t>
            </a:r>
            <a:r>
              <a:rPr lang="en-US" dirty="0"/>
              <a:t> </a:t>
            </a:r>
            <a:r>
              <a:rPr lang="en-US" b="1" u="sng" dirty="0"/>
              <a:t>large mammals</a:t>
            </a:r>
            <a:r>
              <a:rPr lang="en-US" dirty="0"/>
              <a:t>; little shelter from sun</a:t>
            </a:r>
          </a:p>
          <a:p>
            <a:pPr lvl="0"/>
            <a:r>
              <a:rPr lang="en-US" dirty="0"/>
              <a:t>Many </a:t>
            </a:r>
            <a:r>
              <a:rPr lang="en-US" b="1" u="sng" dirty="0"/>
              <a:t>reptiles</a:t>
            </a:r>
            <a:endParaRPr lang="en-US" dirty="0"/>
          </a:p>
          <a:p>
            <a:pPr lvl="0"/>
            <a:r>
              <a:rPr lang="en-US" dirty="0"/>
              <a:t>Many </a:t>
            </a:r>
            <a:r>
              <a:rPr lang="en-US" b="1" u="sng" dirty="0"/>
              <a:t>nocturnal</a:t>
            </a:r>
            <a:r>
              <a:rPr lang="en-US" dirty="0"/>
              <a:t> animals</a:t>
            </a:r>
          </a:p>
          <a:p>
            <a:pPr lvl="0"/>
            <a:r>
              <a:rPr lang="en-US" dirty="0"/>
              <a:t>Many </a:t>
            </a:r>
            <a:r>
              <a:rPr lang="en-US" b="1" u="sng" dirty="0"/>
              <a:t>burrowing</a:t>
            </a:r>
            <a:r>
              <a:rPr lang="en-US" dirty="0"/>
              <a:t> animals</a:t>
            </a:r>
          </a:p>
          <a:p>
            <a:endParaRPr lang="en-US" dirty="0"/>
          </a:p>
        </p:txBody>
      </p:sp>
      <p:pic>
        <p:nvPicPr>
          <p:cNvPr id="5122" name="Picture 2" descr="http://www.desertblogger.com/images/desert-scorpion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848001"/>
            <a:ext cx="1981200" cy="208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desertusa.com/food_chain_k12/images/no3westernrattler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4114800"/>
            <a:ext cx="3429000" cy="2386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Rainforest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1905000" cy="655638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Location</a:t>
            </a:r>
            <a:endParaRPr lang="en-US" dirty="0"/>
          </a:p>
        </p:txBody>
      </p:sp>
      <p:pic>
        <p:nvPicPr>
          <p:cNvPr id="7170" name="Picture 2" descr="rainforest_location_map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678" y="2381795"/>
            <a:ext cx="6019800" cy="36549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TextBox 3"/>
          <p:cNvSpPr txBox="1"/>
          <p:nvPr/>
        </p:nvSpPr>
        <p:spPr>
          <a:xfrm>
            <a:off x="1572198" y="6107668"/>
            <a:ext cx="5771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These rainforests all lie very close to what imaginary line?</a:t>
            </a:r>
            <a:endParaRPr lang="en-US" dirty="0"/>
          </a:p>
        </p:txBody>
      </p:sp>
      <p:pic>
        <p:nvPicPr>
          <p:cNvPr id="7172" name="Picture 4" descr="http://upload.wikimedia.org/wikipedia/commons/f/f8/World_map_with_equato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700" y="609600"/>
            <a:ext cx="2638999" cy="1358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208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Description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3094037"/>
          </a:xfrm>
        </p:spPr>
        <p:txBody>
          <a:bodyPr/>
          <a:lstStyle/>
          <a:p>
            <a:pPr lvl="0"/>
            <a:r>
              <a:rPr lang="en-US" sz="2800" b="1" u="sng" dirty="0"/>
              <a:t>Very warm</a:t>
            </a:r>
            <a:r>
              <a:rPr lang="en-US" sz="2800" dirty="0"/>
              <a:t>: 20º C to 34º C (68º F – º 93F)</a:t>
            </a:r>
          </a:p>
          <a:p>
            <a:pPr lvl="0"/>
            <a:r>
              <a:rPr lang="en-US" sz="2800" b="1" u="sng" dirty="0"/>
              <a:t>Humid and Wet</a:t>
            </a:r>
            <a:r>
              <a:rPr lang="en-US" sz="2800" dirty="0"/>
              <a:t>: 200-1000 cm (80 to more than 100 in) rain; rains year </a:t>
            </a:r>
            <a:r>
              <a:rPr lang="en-US" sz="2800" dirty="0" smtClean="0"/>
              <a:t>round</a:t>
            </a:r>
            <a:endParaRPr lang="en-US" sz="2800" dirty="0"/>
          </a:p>
          <a:p>
            <a:pPr lvl="0"/>
            <a:r>
              <a:rPr lang="en-US" sz="2800" b="1" u="sng" dirty="0"/>
              <a:t>Tropical rainforest:</a:t>
            </a:r>
            <a:r>
              <a:rPr lang="en-US" sz="2800" dirty="0"/>
              <a:t> close to </a:t>
            </a:r>
            <a:r>
              <a:rPr lang="en-US" sz="2800" dirty="0" smtClean="0"/>
              <a:t>equator; remains frost-free</a:t>
            </a:r>
            <a:endParaRPr lang="en-US" sz="2800" dirty="0"/>
          </a:p>
          <a:p>
            <a:pPr lvl="0"/>
            <a:r>
              <a:rPr lang="en-US" sz="2800" b="1" u="sng" dirty="0"/>
              <a:t>Temperate rainforest:</a:t>
            </a:r>
            <a:r>
              <a:rPr lang="en-US" sz="2800" dirty="0"/>
              <a:t> cooler, </a:t>
            </a:r>
            <a:endParaRPr lang="en-US" sz="2800" dirty="0" smtClean="0"/>
          </a:p>
          <a:p>
            <a:pPr marL="0" lvl="0" indent="0">
              <a:buNone/>
            </a:pPr>
            <a:r>
              <a:rPr lang="en-US" sz="2800" dirty="0" smtClean="0"/>
              <a:t>     Located near coasts</a:t>
            </a:r>
            <a:endParaRPr lang="en-US" dirty="0"/>
          </a:p>
        </p:txBody>
      </p:sp>
      <p:pic>
        <p:nvPicPr>
          <p:cNvPr id="8196" name="Picture 4" descr="http://i36.photobucket.com/albums/e32/Ampbreia/Tropical_Rainforest_backgroun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074" y="3962400"/>
            <a:ext cx="3429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438400" y="5410200"/>
            <a:ext cx="2076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tropical rainforest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688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Custom 1">
      <a:dk1>
        <a:sysClr val="windowText" lastClr="000000"/>
      </a:dk1>
      <a:lt1>
        <a:sysClr val="window" lastClr="FFFFFF"/>
      </a:lt1>
      <a:dk2>
        <a:srgbClr val="212745"/>
      </a:dk2>
      <a:lt2>
        <a:srgbClr val="CAF297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</TotalTime>
  <Words>697</Words>
  <Application>Microsoft Office PowerPoint</Application>
  <PresentationFormat>On-screen Show (4:3)</PresentationFormat>
  <Paragraphs>94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Trek</vt:lpstr>
      <vt:lpstr>Terrestrial Biomes Features and Creatures</vt:lpstr>
      <vt:lpstr>Deserts</vt:lpstr>
      <vt:lpstr>Description</vt:lpstr>
      <vt:lpstr>Characteristics</vt:lpstr>
      <vt:lpstr>Survival: Plant Adaptations</vt:lpstr>
      <vt:lpstr>Survival: Plant Adaptations</vt:lpstr>
      <vt:lpstr>Survival: animal Adaptations</vt:lpstr>
      <vt:lpstr>Rainforest</vt:lpstr>
      <vt:lpstr>Description</vt:lpstr>
      <vt:lpstr>A Temperate Rainforest</vt:lpstr>
      <vt:lpstr>Characteristics</vt:lpstr>
      <vt:lpstr>Four main Layers</vt:lpstr>
      <vt:lpstr>Rainforest Layers</vt:lpstr>
      <vt:lpstr>Survival: Plant Adaptations</vt:lpstr>
      <vt:lpstr>Survival: Plant adaptations</vt:lpstr>
      <vt:lpstr>Survival: Plant Adaptations</vt:lpstr>
      <vt:lpstr>Survival: animal Adaptations</vt:lpstr>
      <vt:lpstr>This concludes our tour of six terrestrial biomes!</vt:lpstr>
    </vt:vector>
  </TitlesOfParts>
  <Company>FCSS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Terrestrial Biomes Features and Creatures</dc:title>
  <dc:creator>Windows User</dc:creator>
  <cp:lastModifiedBy>Windows User</cp:lastModifiedBy>
  <cp:revision>17</cp:revision>
  <dcterms:created xsi:type="dcterms:W3CDTF">2013-03-13T05:26:39Z</dcterms:created>
  <dcterms:modified xsi:type="dcterms:W3CDTF">2013-03-13T08:03:52Z</dcterms:modified>
</cp:coreProperties>
</file>